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709E"/>
    <a:srgbClr val="38A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774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rgbClr val="17558D"/>
                </a:solidFill>
                <a:latin typeface="SimSun"/>
                <a:cs typeface="SimSu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rgbClr val="17558D"/>
                </a:solidFill>
                <a:latin typeface="SimSun"/>
                <a:cs typeface="SimSu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rgbClr val="17558D"/>
                </a:solidFill>
                <a:latin typeface="SimSun"/>
                <a:cs typeface="SimSu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1825" y="0"/>
            <a:ext cx="12140174" cy="97840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968" y="1134617"/>
            <a:ext cx="11434063" cy="345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rgbClr val="17558D"/>
                </a:solidFill>
                <a:latin typeface="SimSun"/>
                <a:cs typeface="SimSu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968" y="3026410"/>
            <a:ext cx="11434063" cy="2626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7FD0081-1852-DA07-D848-A498F0A82218}"/>
              </a:ext>
            </a:extLst>
          </p:cNvPr>
          <p:cNvSpPr/>
          <p:nvPr/>
        </p:nvSpPr>
        <p:spPr>
          <a:xfrm>
            <a:off x="0" y="-66"/>
            <a:ext cx="12192000" cy="1134683"/>
          </a:xfrm>
          <a:prstGeom prst="rect">
            <a:avLst/>
          </a:prstGeom>
          <a:gradFill flip="none" rotWithShape="1">
            <a:gsLst>
              <a:gs pos="11000">
                <a:srgbClr val="38A6CC"/>
              </a:gs>
              <a:gs pos="3000">
                <a:srgbClr val="38A6CC"/>
              </a:gs>
              <a:gs pos="6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8968" y="391906"/>
            <a:ext cx="6021832" cy="3507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25" dirty="0">
                <a:solidFill>
                  <a:srgbClr val="1C709E"/>
                </a:solidFill>
                <a:latin typeface="Montserrat" pitchFamily="2" charset="-52"/>
                <a:cs typeface="Trebuchet MS"/>
              </a:rPr>
              <a:t>Автобусная</a:t>
            </a:r>
            <a:r>
              <a:rPr sz="2200" b="1" spc="-110" dirty="0">
                <a:solidFill>
                  <a:srgbClr val="1C709E"/>
                </a:solidFill>
                <a:latin typeface="Montserrat" pitchFamily="2" charset="-52"/>
                <a:cs typeface="Trebuchet MS"/>
              </a:rPr>
              <a:t> </a:t>
            </a:r>
            <a:r>
              <a:rPr sz="2200" b="1" spc="50" dirty="0">
                <a:solidFill>
                  <a:srgbClr val="1C709E"/>
                </a:solidFill>
                <a:latin typeface="Montserrat" pitchFamily="2" charset="-52"/>
                <a:cs typeface="Trebuchet MS"/>
              </a:rPr>
              <a:t>обзорная</a:t>
            </a:r>
            <a:r>
              <a:rPr sz="2200" b="1" spc="-90" dirty="0">
                <a:solidFill>
                  <a:srgbClr val="1C709E"/>
                </a:solidFill>
                <a:latin typeface="Montserrat" pitchFamily="2" charset="-52"/>
                <a:cs typeface="Trebuchet MS"/>
              </a:rPr>
              <a:t> </a:t>
            </a:r>
            <a:r>
              <a:rPr sz="2200" b="1" spc="-5" dirty="0">
                <a:solidFill>
                  <a:srgbClr val="1C709E"/>
                </a:solidFill>
                <a:latin typeface="Montserrat" pitchFamily="2" charset="-52"/>
                <a:cs typeface="Trebuchet MS"/>
              </a:rPr>
              <a:t>экскурсия</a:t>
            </a:r>
            <a:endParaRPr sz="2200" b="1" dirty="0">
              <a:solidFill>
                <a:srgbClr val="1C709E"/>
              </a:solidFill>
              <a:latin typeface="Montserrat" pitchFamily="2" charset="-52"/>
              <a:cs typeface="Trebuchet M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439C16C-9A3A-BD27-B7E9-69DB4410B2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738" y="155567"/>
            <a:ext cx="3171459" cy="823416"/>
          </a:xfrm>
          <a:prstGeom prst="rect">
            <a:avLst/>
          </a:prstGeom>
        </p:spPr>
      </p:pic>
      <p:pic>
        <p:nvPicPr>
          <p:cNvPr id="4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1786" y="1552987"/>
            <a:ext cx="2271903" cy="3395091"/>
          </a:xfrm>
          <a:prstGeom prst="rect">
            <a:avLst/>
          </a:prstGeom>
        </p:spPr>
      </p:pic>
      <p:pic>
        <p:nvPicPr>
          <p:cNvPr id="5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06000" y="3581400"/>
            <a:ext cx="2023110" cy="30403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C80DC8-7A11-77D9-7025-CA1DD763F10E}"/>
              </a:ext>
            </a:extLst>
          </p:cNvPr>
          <p:cNvSpPr txBox="1"/>
          <p:nvPr/>
        </p:nvSpPr>
        <p:spPr>
          <a:xfrm>
            <a:off x="296560" y="1371600"/>
            <a:ext cx="724103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1C709E"/>
                </a:solidFill>
                <a:latin typeface="Montserrat Medium" pitchFamily="2" charset="-52"/>
              </a:rPr>
              <a:t>Если вы хотели посмотреть Санкт-Петербург, а прогноз погоды</a:t>
            </a:r>
          </a:p>
          <a:p>
            <a:r>
              <a:rPr lang="ru-RU" sz="1600" dirty="0">
                <a:solidFill>
                  <a:srgbClr val="1C709E"/>
                </a:solidFill>
                <a:latin typeface="Montserrat Medium" pitchFamily="2" charset="-52"/>
              </a:rPr>
              <a:t>не радует, автобусная экскурсия это то, что вам нужно.</a:t>
            </a:r>
          </a:p>
          <a:p>
            <a:r>
              <a:rPr lang="ru-RU" sz="1600" dirty="0">
                <a:solidFill>
                  <a:srgbClr val="1C709E"/>
                </a:solidFill>
                <a:latin typeface="Montserrat Medium" pitchFamily="2" charset="-52"/>
              </a:rPr>
              <a:t>На комфортабельном транспорте вы посетите все самые</a:t>
            </a:r>
          </a:p>
          <a:p>
            <a:r>
              <a:rPr lang="ru-RU" sz="1600" dirty="0">
                <a:solidFill>
                  <a:srgbClr val="1C709E"/>
                </a:solidFill>
                <a:latin typeface="Montserrat Medium" pitchFamily="2" charset="-52"/>
              </a:rPr>
              <a:t>интересные достопримечательности города. </a:t>
            </a:r>
          </a:p>
          <a:p>
            <a:r>
              <a:rPr lang="ru-RU" sz="1600" dirty="0">
                <a:solidFill>
                  <a:srgbClr val="1C709E"/>
                </a:solidFill>
                <a:latin typeface="Montserrat Medium" pitchFamily="2" charset="-52"/>
              </a:rPr>
              <a:t>В маршрут входят остановки для фотографирования:</a:t>
            </a:r>
          </a:p>
          <a:p>
            <a:r>
              <a:rPr lang="ru-RU" sz="1600" dirty="0">
                <a:solidFill>
                  <a:srgbClr val="1C709E"/>
                </a:solidFill>
                <a:latin typeface="Montserrat Medium" pitchFamily="2" charset="-52"/>
              </a:rPr>
              <a:t>Стрелка Васильевского острова, Петропавловская крепость,</a:t>
            </a:r>
          </a:p>
          <a:p>
            <a:r>
              <a:rPr lang="ru-RU" sz="1600" dirty="0">
                <a:solidFill>
                  <a:srgbClr val="1C709E"/>
                </a:solidFill>
                <a:latin typeface="Montserrat Medium" pitchFamily="2" charset="-52"/>
              </a:rPr>
              <a:t>марсово поле, Летний сад, Инженерный замок, Спас на крови,</a:t>
            </a:r>
          </a:p>
          <a:p>
            <a:r>
              <a:rPr lang="ru-RU" sz="1600" dirty="0">
                <a:solidFill>
                  <a:srgbClr val="1C709E"/>
                </a:solidFill>
                <a:latin typeface="Montserrat Medium" pitchFamily="2" charset="-52"/>
              </a:rPr>
              <a:t>Казанский собор, Исаакиевский собор, Дворцовая площадь.</a:t>
            </a:r>
          </a:p>
          <a:p>
            <a:endParaRPr lang="ru-RU" sz="1600" dirty="0">
              <a:solidFill>
                <a:srgbClr val="1C709E"/>
              </a:solidFill>
              <a:latin typeface="Montserrat Medium" pitchFamily="2" charset="-52"/>
            </a:endParaRPr>
          </a:p>
          <a:p>
            <a:r>
              <a:rPr lang="ru-RU" sz="1600" dirty="0">
                <a:solidFill>
                  <a:srgbClr val="1C709E"/>
                </a:solidFill>
                <a:latin typeface="Montserrat Medium" pitchFamily="2" charset="-52"/>
              </a:rPr>
              <a:t>Доступность: </a:t>
            </a:r>
            <a:r>
              <a:rPr lang="ru-RU" sz="1600" dirty="0" err="1">
                <a:solidFill>
                  <a:srgbClr val="1C709E"/>
                </a:solidFill>
                <a:latin typeface="Montserrat Medium" pitchFamily="2" charset="-52"/>
              </a:rPr>
              <a:t>пн</a:t>
            </a:r>
            <a:r>
              <a:rPr lang="ru-RU" sz="1600" dirty="0">
                <a:solidFill>
                  <a:srgbClr val="1C709E"/>
                </a:solidFill>
                <a:latin typeface="Montserrat Medium" pitchFamily="2" charset="-52"/>
              </a:rPr>
              <a:t>-вс</a:t>
            </a:r>
          </a:p>
          <a:p>
            <a:endParaRPr lang="ru-RU" sz="1600" dirty="0">
              <a:solidFill>
                <a:srgbClr val="1C709E"/>
              </a:solidFill>
              <a:latin typeface="Montserrat Medium" pitchFamily="2" charset="-52"/>
            </a:endParaRPr>
          </a:p>
          <a:p>
            <a:r>
              <a:rPr lang="ru-RU" sz="1600" dirty="0">
                <a:solidFill>
                  <a:srgbClr val="1C709E"/>
                </a:solidFill>
                <a:latin typeface="Montserrat Medium" pitchFamily="2" charset="-52"/>
              </a:rPr>
              <a:t>В стоимость входит: работа гида, транспортное обслуживание</a:t>
            </a:r>
          </a:p>
          <a:p>
            <a:r>
              <a:rPr lang="ru-RU" sz="1600" dirty="0">
                <a:solidFill>
                  <a:srgbClr val="1C709E"/>
                </a:solidFill>
                <a:latin typeface="Montserrat Medium" pitchFamily="2" charset="-52"/>
              </a:rPr>
              <a:t>Длительность тура: 2 часа</a:t>
            </a:r>
          </a:p>
          <a:p>
            <a:endParaRPr lang="ru-RU" sz="1600" dirty="0">
              <a:solidFill>
                <a:srgbClr val="1C709E"/>
              </a:solidFill>
              <a:latin typeface="Montserrat Medium" pitchFamily="2" charset="-52"/>
            </a:endParaRPr>
          </a:p>
          <a:p>
            <a:r>
              <a:rPr lang="ru-RU" sz="1600" dirty="0">
                <a:solidFill>
                  <a:srgbClr val="1C709E"/>
                </a:solidFill>
                <a:latin typeface="Montserrat Medium" pitchFamily="2" charset="-52"/>
              </a:rPr>
              <a:t>Программа:</a:t>
            </a:r>
          </a:p>
          <a:p>
            <a:r>
              <a:rPr lang="ru-RU" sz="1600" dirty="0">
                <a:solidFill>
                  <a:srgbClr val="1C709E"/>
                </a:solidFill>
                <a:latin typeface="Montserrat Medium" pitchFamily="2" charset="-52"/>
              </a:rPr>
              <a:t>12:00 встреча с гидом</a:t>
            </a:r>
          </a:p>
          <a:p>
            <a:r>
              <a:rPr lang="ru-RU" sz="1600" dirty="0">
                <a:solidFill>
                  <a:srgbClr val="1C709E"/>
                </a:solidFill>
                <a:latin typeface="Montserrat Medium" pitchFamily="2" charset="-52"/>
              </a:rPr>
              <a:t>12:00-14:00 автобусная экскурсия по городу</a:t>
            </a:r>
          </a:p>
          <a:p>
            <a:r>
              <a:rPr lang="ru-RU" sz="1600" dirty="0">
                <a:solidFill>
                  <a:srgbClr val="1C709E"/>
                </a:solidFill>
                <a:latin typeface="Montserrat Medium" pitchFamily="2" charset="-52"/>
              </a:rPr>
              <a:t>14:00 окончание программы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B03F54F-7B4D-9F01-1DEB-AE51A9D31EDB}"/>
              </a:ext>
            </a:extLst>
          </p:cNvPr>
          <p:cNvSpPr/>
          <p:nvPr/>
        </p:nvSpPr>
        <p:spPr>
          <a:xfrm>
            <a:off x="0" y="-66"/>
            <a:ext cx="12192000" cy="1134683"/>
          </a:xfrm>
          <a:prstGeom prst="rect">
            <a:avLst/>
          </a:prstGeom>
          <a:gradFill flip="none" rotWithShape="1">
            <a:gsLst>
              <a:gs pos="11000">
                <a:srgbClr val="38A6CC"/>
              </a:gs>
              <a:gs pos="3000">
                <a:srgbClr val="38A6CC"/>
              </a:gs>
              <a:gs pos="6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35E4C467-513E-6319-E954-CEFC4C09D0BD}"/>
              </a:ext>
            </a:extLst>
          </p:cNvPr>
          <p:cNvSpPr txBox="1">
            <a:spLocks/>
          </p:cNvSpPr>
          <p:nvPr/>
        </p:nvSpPr>
        <p:spPr>
          <a:xfrm>
            <a:off x="378968" y="374515"/>
            <a:ext cx="7926832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ru-RU" sz="2400" b="1" kern="0" spc="25" dirty="0">
                <a:solidFill>
                  <a:srgbClr val="1C709E"/>
                </a:solidFill>
                <a:latin typeface="Montserrat" pitchFamily="2" charset="-52"/>
                <a:cs typeface="Trebuchet MS"/>
              </a:rPr>
              <a:t>Соборы Петербурга</a:t>
            </a:r>
            <a:endParaRPr lang="ru-RU" sz="2400" b="1" kern="0" dirty="0">
              <a:solidFill>
                <a:srgbClr val="1C709E"/>
              </a:solidFill>
              <a:latin typeface="Montserrat" pitchFamily="2" charset="-52"/>
              <a:cs typeface="Trebuchet M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6CDDD7-5A39-9B7B-C1B5-EFDA0D65A8CE}"/>
              </a:ext>
            </a:extLst>
          </p:cNvPr>
          <p:cNvSpPr txBox="1"/>
          <p:nvPr/>
        </p:nvSpPr>
        <p:spPr>
          <a:xfrm>
            <a:off x="294788" y="1364512"/>
            <a:ext cx="7276083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1C709E"/>
                </a:solidFill>
                <a:latin typeface="Montserrat Medium" pitchFamily="2" charset="-52"/>
              </a:rPr>
              <a:t>Храм Спаса на Крови, Казанский и Исаакиевский собор невероятным образом прошли сквозь неспокойные годы революции, блокады и богоборческой советской политики, сохранив свое значение в архитектурном облике города. Каждый из них — святыня, архитектурный шедевр и памятник своей исторической эпохи. Во время пешеходного тура вместе с гидом вы посетите три собора, и увидите на сколько они прекрасны. </a:t>
            </a:r>
          </a:p>
          <a:p>
            <a:endParaRPr lang="ru-RU" sz="1600" dirty="0">
              <a:solidFill>
                <a:srgbClr val="1C709E"/>
              </a:solidFill>
              <a:latin typeface="Montserrat Medium" pitchFamily="2" charset="-52"/>
            </a:endParaRPr>
          </a:p>
          <a:p>
            <a:r>
              <a:rPr lang="ru-RU" sz="1600" dirty="0">
                <a:solidFill>
                  <a:srgbClr val="1C709E"/>
                </a:solidFill>
                <a:latin typeface="Montserrat Medium" pitchFamily="2" charset="-52"/>
              </a:rPr>
              <a:t>Доступность: </a:t>
            </a:r>
            <a:r>
              <a:rPr lang="ru-RU" sz="1600" dirty="0" err="1">
                <a:solidFill>
                  <a:srgbClr val="1C709E"/>
                </a:solidFill>
                <a:latin typeface="Montserrat Medium" pitchFamily="2" charset="-52"/>
              </a:rPr>
              <a:t>чт</a:t>
            </a:r>
            <a:r>
              <a:rPr lang="ru-RU" sz="1600" dirty="0">
                <a:solidFill>
                  <a:srgbClr val="1C709E"/>
                </a:solidFill>
                <a:latin typeface="Montserrat Medium" pitchFamily="2" charset="-52"/>
              </a:rPr>
              <a:t>-вт</a:t>
            </a:r>
          </a:p>
          <a:p>
            <a:r>
              <a:rPr lang="ru-RU" sz="1600" dirty="0">
                <a:solidFill>
                  <a:srgbClr val="1C709E"/>
                </a:solidFill>
                <a:latin typeface="Montserrat Medium" pitchFamily="2" charset="-52"/>
              </a:rPr>
              <a:t>В стоимость входит: работа гида, входные билеты в соборы </a:t>
            </a:r>
          </a:p>
          <a:p>
            <a:endParaRPr lang="ru-RU" sz="1600" dirty="0">
              <a:solidFill>
                <a:srgbClr val="1C709E"/>
              </a:solidFill>
              <a:latin typeface="Montserrat Medium" pitchFamily="2" charset="-52"/>
            </a:endParaRPr>
          </a:p>
          <a:p>
            <a:r>
              <a:rPr lang="ru-RU" sz="1600" dirty="0">
                <a:solidFill>
                  <a:srgbClr val="1C709E"/>
                </a:solidFill>
                <a:latin typeface="Montserrat Medium" pitchFamily="2" charset="-52"/>
              </a:rPr>
              <a:t>Длительность тура: 2 часа</a:t>
            </a:r>
          </a:p>
          <a:p>
            <a:endParaRPr lang="ru-RU" sz="1600" dirty="0">
              <a:solidFill>
                <a:srgbClr val="1C709E"/>
              </a:solidFill>
              <a:latin typeface="Montserrat Medium" pitchFamily="2" charset="-52"/>
            </a:endParaRPr>
          </a:p>
          <a:p>
            <a:r>
              <a:rPr lang="ru-RU" sz="1600" dirty="0">
                <a:solidFill>
                  <a:srgbClr val="1C709E"/>
                </a:solidFill>
                <a:latin typeface="Montserrat Medium" pitchFamily="2" charset="-52"/>
              </a:rPr>
              <a:t>Программа:</a:t>
            </a:r>
          </a:p>
          <a:p>
            <a:r>
              <a:rPr lang="ru-RU" sz="1600" dirty="0">
                <a:solidFill>
                  <a:srgbClr val="1C709E"/>
                </a:solidFill>
                <a:latin typeface="Montserrat Medium" pitchFamily="2" charset="-52"/>
              </a:rPr>
              <a:t>12:00 Встреча с гидом</a:t>
            </a:r>
          </a:p>
          <a:p>
            <a:r>
              <a:rPr lang="ru-RU" sz="1600" dirty="0">
                <a:solidFill>
                  <a:srgbClr val="1C709E"/>
                </a:solidFill>
                <a:latin typeface="Montserrat Medium" pitchFamily="2" charset="-52"/>
              </a:rPr>
              <a:t>12:00-14:00 прогулка по трем храмам: Храм Спаса на Крови, Казанский и Исаакиевский собор</a:t>
            </a:r>
          </a:p>
          <a:p>
            <a:r>
              <a:rPr lang="ru-RU" sz="1600" dirty="0">
                <a:solidFill>
                  <a:srgbClr val="1C709E"/>
                </a:solidFill>
                <a:latin typeface="Montserrat Medium" pitchFamily="2" charset="-52"/>
              </a:rPr>
              <a:t>14:00 окончание программы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CB6B2AF-2044-3F7D-D2C7-BBEF8CC7C0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738" y="155633"/>
            <a:ext cx="3171459" cy="82341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09257" y="1230445"/>
            <a:ext cx="4090415" cy="545287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1F6A786-40B4-3DB1-0C0B-3305D231CAE3}"/>
              </a:ext>
            </a:extLst>
          </p:cNvPr>
          <p:cNvSpPr/>
          <p:nvPr/>
        </p:nvSpPr>
        <p:spPr>
          <a:xfrm>
            <a:off x="0" y="-66"/>
            <a:ext cx="12192000" cy="1134683"/>
          </a:xfrm>
          <a:prstGeom prst="rect">
            <a:avLst/>
          </a:prstGeom>
          <a:gradFill flip="none" rotWithShape="1">
            <a:gsLst>
              <a:gs pos="11000">
                <a:srgbClr val="38A6CC"/>
              </a:gs>
              <a:gs pos="3000">
                <a:srgbClr val="38A6CC"/>
              </a:gs>
              <a:gs pos="6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28560" y="1178433"/>
            <a:ext cx="3998976" cy="266547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28560" y="4080892"/>
            <a:ext cx="4023360" cy="2446020"/>
          </a:xfrm>
          <a:prstGeom prst="rect">
            <a:avLst/>
          </a:prstGeom>
        </p:spPr>
      </p:pic>
      <p:sp>
        <p:nvSpPr>
          <p:cNvPr id="8" name="object 2">
            <a:extLst>
              <a:ext uri="{FF2B5EF4-FFF2-40B4-BE49-F238E27FC236}">
                <a16:creationId xmlns:a16="http://schemas.microsoft.com/office/drawing/2014/main" id="{AFA9D4A6-BD15-F566-1968-4E92247C8B6D}"/>
              </a:ext>
            </a:extLst>
          </p:cNvPr>
          <p:cNvSpPr txBox="1">
            <a:spLocks/>
          </p:cNvSpPr>
          <p:nvPr/>
        </p:nvSpPr>
        <p:spPr>
          <a:xfrm>
            <a:off x="378968" y="374515"/>
            <a:ext cx="7926832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ru-RU" sz="2400" b="1" kern="0" spc="25" dirty="0">
                <a:solidFill>
                  <a:srgbClr val="1C709E"/>
                </a:solidFill>
                <a:latin typeface="Montserrat" pitchFamily="2" charset="-52"/>
                <a:cs typeface="Trebuchet MS"/>
              </a:rPr>
              <a:t>Петербург белых ночей</a:t>
            </a:r>
            <a:endParaRPr lang="ru-RU" sz="2400" b="1" kern="0" dirty="0">
              <a:solidFill>
                <a:srgbClr val="1C709E"/>
              </a:solidFill>
              <a:latin typeface="Montserrat" pitchFamily="2" charset="-52"/>
              <a:cs typeface="Trebuchet M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1B0ECC-9FC9-5AE5-CF6A-68C197316F70}"/>
              </a:ext>
            </a:extLst>
          </p:cNvPr>
          <p:cNvSpPr txBox="1"/>
          <p:nvPr/>
        </p:nvSpPr>
        <p:spPr>
          <a:xfrm>
            <a:off x="292807" y="1371600"/>
            <a:ext cx="727608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1C709E"/>
                </a:solidFill>
                <a:latin typeface="Montserrat Medium" pitchFamily="2" charset="-52"/>
              </a:rPr>
              <a:t>Увидеть Петербург без толп туристов, спокойный, спящий можно только ночью. Обзорная ночная экскурсия покажет вам город совершенно с новой стороны. Изюминкой поездки будет осмотр развода мостов. </a:t>
            </a:r>
          </a:p>
          <a:p>
            <a:endParaRPr lang="ru-RU" sz="1600" dirty="0">
              <a:solidFill>
                <a:srgbClr val="1C709E"/>
              </a:solidFill>
              <a:latin typeface="Montserrat Medium" pitchFamily="2" charset="-52"/>
            </a:endParaRPr>
          </a:p>
          <a:p>
            <a:r>
              <a:rPr lang="ru-RU" sz="1600" dirty="0">
                <a:solidFill>
                  <a:srgbClr val="1C709E"/>
                </a:solidFill>
                <a:latin typeface="Montserrat Medium" pitchFamily="2" charset="-52"/>
              </a:rPr>
              <a:t>Доступность: </a:t>
            </a:r>
            <a:r>
              <a:rPr lang="ru-RU" sz="1600" dirty="0" err="1">
                <a:solidFill>
                  <a:srgbClr val="1C709E"/>
                </a:solidFill>
                <a:latin typeface="Montserrat Medium" pitchFamily="2" charset="-52"/>
              </a:rPr>
              <a:t>пн</a:t>
            </a:r>
            <a:r>
              <a:rPr lang="ru-RU" sz="1600" dirty="0">
                <a:solidFill>
                  <a:srgbClr val="1C709E"/>
                </a:solidFill>
                <a:latin typeface="Montserrat Medium" pitchFamily="2" charset="-52"/>
              </a:rPr>
              <a:t>-вс</a:t>
            </a:r>
          </a:p>
          <a:p>
            <a:endParaRPr lang="ru-RU" sz="1600" dirty="0">
              <a:solidFill>
                <a:srgbClr val="1C709E"/>
              </a:solidFill>
              <a:latin typeface="Montserrat Medium" pitchFamily="2" charset="-52"/>
            </a:endParaRPr>
          </a:p>
          <a:p>
            <a:r>
              <a:rPr lang="ru-RU" sz="1600" dirty="0">
                <a:solidFill>
                  <a:srgbClr val="1C709E"/>
                </a:solidFill>
                <a:latin typeface="Montserrat Medium" pitchFamily="2" charset="-52"/>
              </a:rPr>
              <a:t>В стоимость входит: работа гида, транспортное обслуживание</a:t>
            </a:r>
          </a:p>
          <a:p>
            <a:endParaRPr lang="ru-RU" sz="1600" dirty="0">
              <a:solidFill>
                <a:srgbClr val="1C709E"/>
              </a:solidFill>
              <a:latin typeface="Montserrat Medium" pitchFamily="2" charset="-52"/>
            </a:endParaRPr>
          </a:p>
          <a:p>
            <a:r>
              <a:rPr lang="ru-RU" sz="1600" dirty="0">
                <a:solidFill>
                  <a:srgbClr val="1C709E"/>
                </a:solidFill>
                <a:latin typeface="Montserrat Medium" pitchFamily="2" charset="-52"/>
              </a:rPr>
              <a:t>Длительность тура: 4 часа</a:t>
            </a:r>
          </a:p>
          <a:p>
            <a:endParaRPr lang="ru-RU" sz="1600" dirty="0">
              <a:solidFill>
                <a:srgbClr val="1C709E"/>
              </a:solidFill>
              <a:latin typeface="Montserrat Medium" pitchFamily="2" charset="-52"/>
            </a:endParaRPr>
          </a:p>
          <a:p>
            <a:r>
              <a:rPr lang="ru-RU" sz="1600" dirty="0">
                <a:solidFill>
                  <a:srgbClr val="1C709E"/>
                </a:solidFill>
                <a:latin typeface="Montserrat Medium" pitchFamily="2" charset="-52"/>
              </a:rPr>
              <a:t>Программа:</a:t>
            </a:r>
          </a:p>
          <a:p>
            <a:r>
              <a:rPr lang="ru-RU" sz="1600" dirty="0">
                <a:solidFill>
                  <a:srgbClr val="1C709E"/>
                </a:solidFill>
                <a:latin typeface="Montserrat Medium" pitchFamily="2" charset="-52"/>
              </a:rPr>
              <a:t>00:00 встреча с гидом</a:t>
            </a:r>
          </a:p>
          <a:p>
            <a:r>
              <a:rPr lang="ru-RU" sz="1600" dirty="0">
                <a:solidFill>
                  <a:srgbClr val="1C709E"/>
                </a:solidFill>
                <a:latin typeface="Montserrat Medium" pitchFamily="2" charset="-52"/>
              </a:rPr>
              <a:t>00:00-03:30 обзорная экскурсия с осмотром развода мостов</a:t>
            </a:r>
          </a:p>
          <a:p>
            <a:r>
              <a:rPr lang="ru-RU" sz="1600" dirty="0">
                <a:solidFill>
                  <a:srgbClr val="1C709E"/>
                </a:solidFill>
                <a:latin typeface="Montserrat Medium" pitchFamily="2" charset="-52"/>
              </a:rPr>
              <a:t>04:00 окончание программы, возвращение в отель 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2E38D17-7132-5EA5-EC74-44F5F20DB1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738" y="155633"/>
            <a:ext cx="3171459" cy="82341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5712E5D-6770-CA4A-F9A0-D45C926F2B6F}"/>
              </a:ext>
            </a:extLst>
          </p:cNvPr>
          <p:cNvSpPr/>
          <p:nvPr/>
        </p:nvSpPr>
        <p:spPr>
          <a:xfrm>
            <a:off x="0" y="-66"/>
            <a:ext cx="12192000" cy="1134683"/>
          </a:xfrm>
          <a:prstGeom prst="rect">
            <a:avLst/>
          </a:prstGeom>
          <a:gradFill flip="none" rotWithShape="1">
            <a:gsLst>
              <a:gs pos="11000">
                <a:srgbClr val="38A6CC"/>
              </a:gs>
              <a:gs pos="3000">
                <a:srgbClr val="38A6CC"/>
              </a:gs>
              <a:gs pos="6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12756" y="3913930"/>
            <a:ext cx="4594859" cy="258318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20000" y="1285467"/>
            <a:ext cx="4303776" cy="243550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FE6FE13-9CDA-727D-5E84-63ACBCBB1F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738" y="155567"/>
            <a:ext cx="3171459" cy="823416"/>
          </a:xfrm>
          <a:prstGeom prst="rect">
            <a:avLst/>
          </a:prstGeom>
        </p:spPr>
      </p:pic>
      <p:sp>
        <p:nvSpPr>
          <p:cNvPr id="7" name="object 2">
            <a:extLst>
              <a:ext uri="{FF2B5EF4-FFF2-40B4-BE49-F238E27FC236}">
                <a16:creationId xmlns:a16="http://schemas.microsoft.com/office/drawing/2014/main" id="{3093C1F5-C261-3CE0-F9F0-F828A29C04E4}"/>
              </a:ext>
            </a:extLst>
          </p:cNvPr>
          <p:cNvSpPr txBox="1">
            <a:spLocks/>
          </p:cNvSpPr>
          <p:nvPr/>
        </p:nvSpPr>
        <p:spPr>
          <a:xfrm>
            <a:off x="396895" y="83525"/>
            <a:ext cx="7044436" cy="14228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ru-RU" sz="2200" b="1" kern="0" spc="-5" dirty="0">
                <a:solidFill>
                  <a:srgbClr val="1C709E"/>
                </a:solidFill>
                <a:latin typeface="Montserrat" pitchFamily="2" charset="-52"/>
                <a:cs typeface="Trebuchet MS"/>
              </a:rPr>
              <a:t>Обзорная экскурсия с катанием по рекам </a:t>
            </a:r>
          </a:p>
          <a:p>
            <a:pPr marL="12700">
              <a:spcBef>
                <a:spcPts val="95"/>
              </a:spcBef>
            </a:pPr>
            <a:r>
              <a:rPr lang="ru-RU" sz="2200" b="1" kern="0" spc="-5" dirty="0">
                <a:solidFill>
                  <a:srgbClr val="1C709E"/>
                </a:solidFill>
                <a:latin typeface="Montserrat" pitchFamily="2" charset="-52"/>
                <a:cs typeface="Trebuchet MS"/>
              </a:rPr>
              <a:t>и каналам и </a:t>
            </a:r>
            <a:r>
              <a:rPr lang="ru-RU" sz="2200" b="1" kern="0" spc="-5" dirty="0" smtClean="0">
                <a:solidFill>
                  <a:srgbClr val="1C709E"/>
                </a:solidFill>
                <a:latin typeface="Montserrat" pitchFamily="2" charset="-52"/>
                <a:cs typeface="Trebuchet MS"/>
              </a:rPr>
              <a:t>подъёмом </a:t>
            </a:r>
            <a:r>
              <a:rPr lang="ru-RU" sz="2200" b="1" kern="0" spc="-5" dirty="0">
                <a:solidFill>
                  <a:srgbClr val="1C709E"/>
                </a:solidFill>
                <a:latin typeface="Montserrat" pitchFamily="2" charset="-52"/>
                <a:cs typeface="Trebuchet MS"/>
              </a:rPr>
              <a:t>на колоннаду Исаакиевского собора</a:t>
            </a:r>
          </a:p>
          <a:p>
            <a:pPr marL="12700">
              <a:spcBef>
                <a:spcPts val="95"/>
              </a:spcBef>
            </a:pPr>
            <a:endParaRPr lang="ru-RU" sz="2400" b="1" kern="0" dirty="0">
              <a:solidFill>
                <a:schemeClr val="bg1"/>
              </a:solidFill>
              <a:latin typeface="Montserrat" pitchFamily="2" charset="-52"/>
              <a:cs typeface="Trebuchet M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1BE16B-8F6E-09A5-D6AC-CCE246C8D088}"/>
              </a:ext>
            </a:extLst>
          </p:cNvPr>
          <p:cNvSpPr txBox="1"/>
          <p:nvPr/>
        </p:nvSpPr>
        <p:spPr>
          <a:xfrm>
            <a:off x="260497" y="1134617"/>
            <a:ext cx="731723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1C709E"/>
                </a:solidFill>
                <a:latin typeface="Montserrat Medium" pitchFamily="2" charset="-52"/>
              </a:rPr>
              <a:t>На этой экскурсии вы сможете увидеть Петербург с трех сторон:</a:t>
            </a:r>
          </a:p>
          <a:p>
            <a:r>
              <a:rPr lang="ru-RU" sz="1600" dirty="0">
                <a:solidFill>
                  <a:srgbClr val="1C709E"/>
                </a:solidFill>
                <a:latin typeface="Montserrat Medium" pitchFamily="2" charset="-52"/>
              </a:rPr>
              <a:t>с земли, с воды и с высоты птичьего полета. Начнется</a:t>
            </a:r>
          </a:p>
          <a:p>
            <a:r>
              <a:rPr lang="ru-RU" sz="1600" dirty="0">
                <a:solidFill>
                  <a:srgbClr val="1C709E"/>
                </a:solidFill>
                <a:latin typeface="Montserrat Medium" pitchFamily="2" charset="-52"/>
              </a:rPr>
              <a:t>Путешествие с небольшой пешей обзорной экскурсии, затем вы</a:t>
            </a:r>
          </a:p>
          <a:p>
            <a:r>
              <a:rPr lang="ru-RU" sz="1600" dirty="0">
                <a:solidFill>
                  <a:srgbClr val="1C709E"/>
                </a:solidFill>
                <a:latin typeface="Montserrat Medium" pitchFamily="2" charset="-52"/>
              </a:rPr>
              <a:t>подниметесь на колоннаду Исаакиевского собора и окажетесь на самой высокой смотровой площадке исторического центра,</a:t>
            </a:r>
          </a:p>
          <a:p>
            <a:r>
              <a:rPr lang="ru-RU" sz="1600" dirty="0">
                <a:solidFill>
                  <a:srgbClr val="1C709E"/>
                </a:solidFill>
                <a:latin typeface="Montserrat Medium" pitchFamily="2" charset="-52"/>
              </a:rPr>
              <a:t>Завершится путешествие катанием по рекам и каналам, где</a:t>
            </a:r>
          </a:p>
          <a:p>
            <a:r>
              <a:rPr lang="ru-RU" sz="1600" dirty="0">
                <a:solidFill>
                  <a:srgbClr val="1C709E"/>
                </a:solidFill>
                <a:latin typeface="Montserrat Medium" pitchFamily="2" charset="-52"/>
              </a:rPr>
              <a:t>опытный экскурсовод покажет на достопримечательности,</a:t>
            </a:r>
          </a:p>
          <a:p>
            <a:r>
              <a:rPr lang="ru-RU" sz="1600" dirty="0">
                <a:solidFill>
                  <a:srgbClr val="1C709E"/>
                </a:solidFill>
                <a:latin typeface="Montserrat Medium" pitchFamily="2" charset="-52"/>
              </a:rPr>
              <a:t>которые можно увидеть только с воды.</a:t>
            </a:r>
          </a:p>
          <a:p>
            <a:endParaRPr lang="ru-RU" sz="1600" dirty="0">
              <a:solidFill>
                <a:srgbClr val="1C709E"/>
              </a:solidFill>
              <a:latin typeface="Montserrat Medium" pitchFamily="2" charset="-52"/>
            </a:endParaRPr>
          </a:p>
          <a:p>
            <a:r>
              <a:rPr lang="ru-RU" sz="1600" dirty="0">
                <a:solidFill>
                  <a:srgbClr val="1C709E"/>
                </a:solidFill>
                <a:latin typeface="Montserrat Medium" pitchFamily="2" charset="-52"/>
              </a:rPr>
              <a:t>Доступность: </a:t>
            </a:r>
            <a:r>
              <a:rPr lang="ru-RU" sz="1600" dirty="0" err="1">
                <a:solidFill>
                  <a:srgbClr val="1C709E"/>
                </a:solidFill>
                <a:latin typeface="Montserrat Medium" pitchFamily="2" charset="-52"/>
              </a:rPr>
              <a:t>пн</a:t>
            </a:r>
            <a:r>
              <a:rPr lang="ru-RU" sz="1600" dirty="0">
                <a:solidFill>
                  <a:srgbClr val="1C709E"/>
                </a:solidFill>
                <a:latin typeface="Montserrat Medium" pitchFamily="2" charset="-52"/>
              </a:rPr>
              <a:t>-вс</a:t>
            </a:r>
          </a:p>
          <a:p>
            <a:r>
              <a:rPr lang="ru-RU" sz="1600" dirty="0">
                <a:solidFill>
                  <a:srgbClr val="1C709E"/>
                </a:solidFill>
                <a:latin typeface="Montserrat Medium" pitchFamily="2" charset="-52"/>
              </a:rPr>
              <a:t>В стоимость входит: работа гида, входной билет на смотровую</a:t>
            </a:r>
          </a:p>
          <a:p>
            <a:r>
              <a:rPr lang="ru-RU" sz="1600" dirty="0">
                <a:solidFill>
                  <a:srgbClr val="1C709E"/>
                </a:solidFill>
                <a:latin typeface="Montserrat Medium" pitchFamily="2" charset="-52"/>
              </a:rPr>
              <a:t>площадку, билет на круиз по рекам и каналам</a:t>
            </a:r>
            <a:endParaRPr lang="en-US" sz="1600" dirty="0">
              <a:solidFill>
                <a:srgbClr val="1C709E"/>
              </a:solidFill>
              <a:latin typeface="Montserrat Medium" pitchFamily="2" charset="-52"/>
            </a:endParaRPr>
          </a:p>
          <a:p>
            <a:endParaRPr lang="en-US" sz="1600" dirty="0">
              <a:solidFill>
                <a:srgbClr val="1C709E"/>
              </a:solidFill>
              <a:latin typeface="Montserrat Medium" pitchFamily="2" charset="-52"/>
            </a:endParaRPr>
          </a:p>
          <a:p>
            <a:r>
              <a:rPr lang="ru-RU" sz="1600" dirty="0">
                <a:solidFill>
                  <a:srgbClr val="1C709E"/>
                </a:solidFill>
                <a:latin typeface="Montserrat Medium" pitchFamily="2" charset="-52"/>
              </a:rPr>
              <a:t>Длительность тура: 4 часа</a:t>
            </a:r>
            <a:endParaRPr lang="en-US" sz="1600" dirty="0">
              <a:solidFill>
                <a:srgbClr val="1C709E"/>
              </a:solidFill>
              <a:latin typeface="Montserrat Medium" pitchFamily="2" charset="-52"/>
            </a:endParaRPr>
          </a:p>
          <a:p>
            <a:endParaRPr lang="ru-RU" sz="1600" dirty="0">
              <a:solidFill>
                <a:srgbClr val="1C709E"/>
              </a:solidFill>
              <a:latin typeface="Montserrat Medium" pitchFamily="2" charset="-52"/>
            </a:endParaRPr>
          </a:p>
          <a:p>
            <a:r>
              <a:rPr lang="ru-RU" sz="1600" dirty="0">
                <a:solidFill>
                  <a:srgbClr val="1C709E"/>
                </a:solidFill>
                <a:latin typeface="Montserrat Medium" pitchFamily="2" charset="-52"/>
              </a:rPr>
              <a:t>Программа:</a:t>
            </a:r>
          </a:p>
          <a:p>
            <a:r>
              <a:rPr lang="ru-RU" sz="1600" dirty="0">
                <a:solidFill>
                  <a:srgbClr val="1C709E"/>
                </a:solidFill>
                <a:latin typeface="Montserrat Medium" pitchFamily="2" charset="-52"/>
              </a:rPr>
              <a:t>12:00 встреча с гидом</a:t>
            </a:r>
          </a:p>
          <a:p>
            <a:r>
              <a:rPr lang="ru-RU" sz="1600" dirty="0">
                <a:solidFill>
                  <a:srgbClr val="1C709E"/>
                </a:solidFill>
                <a:latin typeface="Montserrat Medium" pitchFamily="2" charset="-52"/>
              </a:rPr>
              <a:t>12:00-13:00 обзорная экскурсия по городу</a:t>
            </a:r>
          </a:p>
          <a:p>
            <a:r>
              <a:rPr lang="ru-RU" sz="1600" dirty="0">
                <a:solidFill>
                  <a:srgbClr val="1C709E"/>
                </a:solidFill>
                <a:latin typeface="Montserrat Medium" pitchFamily="2" charset="-52"/>
              </a:rPr>
              <a:t>13:00-13:30 посещение колоннады Исаакиевского собора</a:t>
            </a:r>
          </a:p>
          <a:p>
            <a:r>
              <a:rPr lang="ru-RU" sz="1600" dirty="0">
                <a:solidFill>
                  <a:srgbClr val="1C709E"/>
                </a:solidFill>
                <a:latin typeface="Montserrat Medium" pitchFamily="2" charset="-52"/>
              </a:rPr>
              <a:t>14:00-15:00 катание на катере по рекам и каналам</a:t>
            </a:r>
          </a:p>
          <a:p>
            <a:r>
              <a:rPr lang="ru-RU" sz="1600" dirty="0">
                <a:solidFill>
                  <a:srgbClr val="1C709E"/>
                </a:solidFill>
                <a:latin typeface="Montserrat Medium" pitchFamily="2" charset="-52"/>
              </a:rPr>
              <a:t>16:00 окончание программы, возвращение в отель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A917AE4-7DBA-259A-64B5-8E91CA7DC4F6}"/>
              </a:ext>
            </a:extLst>
          </p:cNvPr>
          <p:cNvSpPr/>
          <p:nvPr/>
        </p:nvSpPr>
        <p:spPr>
          <a:xfrm>
            <a:off x="0" y="-66"/>
            <a:ext cx="12192000" cy="1134683"/>
          </a:xfrm>
          <a:prstGeom prst="rect">
            <a:avLst/>
          </a:prstGeom>
          <a:gradFill flip="none" rotWithShape="1">
            <a:gsLst>
              <a:gs pos="11000">
                <a:srgbClr val="38A6CC"/>
              </a:gs>
              <a:gs pos="3000">
                <a:srgbClr val="38A6CC"/>
              </a:gs>
              <a:gs pos="6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47304" y="1252727"/>
            <a:ext cx="3416807" cy="5123688"/>
          </a:xfrm>
          <a:prstGeom prst="rect">
            <a:avLst/>
          </a:prstGeom>
        </p:spPr>
      </p:pic>
      <p:sp>
        <p:nvSpPr>
          <p:cNvPr id="8" name="object 2">
            <a:extLst>
              <a:ext uri="{FF2B5EF4-FFF2-40B4-BE49-F238E27FC236}">
                <a16:creationId xmlns:a16="http://schemas.microsoft.com/office/drawing/2014/main" id="{B8A6BB84-0E25-D121-26D9-3E880A3B68B7}"/>
              </a:ext>
            </a:extLst>
          </p:cNvPr>
          <p:cNvSpPr txBox="1">
            <a:spLocks/>
          </p:cNvSpPr>
          <p:nvPr/>
        </p:nvSpPr>
        <p:spPr>
          <a:xfrm>
            <a:off x="378968" y="376517"/>
            <a:ext cx="6402832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ru-RU" sz="2400" b="1" kern="0" spc="25" dirty="0">
                <a:solidFill>
                  <a:srgbClr val="1C709E"/>
                </a:solidFill>
                <a:latin typeface="Montserrat" pitchFamily="2" charset="-52"/>
                <a:cs typeface="Trebuchet MS"/>
              </a:rPr>
              <a:t>Обзорная экскурсия с Эрмитажем</a:t>
            </a:r>
            <a:endParaRPr lang="ru-RU" sz="2400" b="1" kern="0" dirty="0">
              <a:solidFill>
                <a:srgbClr val="1C709E"/>
              </a:solidFill>
              <a:latin typeface="Montserrat" pitchFamily="2" charset="-52"/>
              <a:cs typeface="Trebuchet M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A6771C3-6C30-EBA8-7E02-14A5FFC7BE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738" y="155567"/>
            <a:ext cx="3171459" cy="82341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BBA15B2-C8CD-3091-2854-7FEDEFFCEF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738" y="155633"/>
            <a:ext cx="3171459" cy="82341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217B1B5-AB78-28E6-C574-6455C594F7B2}"/>
              </a:ext>
            </a:extLst>
          </p:cNvPr>
          <p:cNvSpPr txBox="1"/>
          <p:nvPr/>
        </p:nvSpPr>
        <p:spPr>
          <a:xfrm>
            <a:off x="310737" y="1371600"/>
            <a:ext cx="746963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1C709E"/>
                </a:solidFill>
                <a:latin typeface="Montserrat Medium" pitchFamily="2" charset="-52"/>
              </a:rPr>
              <a:t>Эрмитаж признан одним из самых посещаемых музеев</a:t>
            </a:r>
          </a:p>
          <a:p>
            <a:r>
              <a:rPr lang="ru-RU" sz="1600" dirty="0">
                <a:solidFill>
                  <a:srgbClr val="1C709E"/>
                </a:solidFill>
                <a:latin typeface="Montserrat Medium" pitchFamily="2" charset="-52"/>
              </a:rPr>
              <a:t>нашей страны. По количеству залов он превосходит многие музеи</a:t>
            </a:r>
          </a:p>
          <a:p>
            <a:r>
              <a:rPr lang="ru-RU" sz="1600" dirty="0">
                <a:solidFill>
                  <a:srgbClr val="1C709E"/>
                </a:solidFill>
                <a:latin typeface="Montserrat Medium" pitchFamily="2" charset="-52"/>
              </a:rPr>
              <a:t>мира. После обзорной экскурсии, перед входом в музей гид</a:t>
            </a:r>
          </a:p>
          <a:p>
            <a:r>
              <a:rPr lang="ru-RU" sz="1600" dirty="0">
                <a:solidFill>
                  <a:srgbClr val="1C709E"/>
                </a:solidFill>
                <a:latin typeface="Montserrat Medium" pitchFamily="2" charset="-52"/>
              </a:rPr>
              <a:t>проведет краткий экскурс по музею, после которого вы увидите</a:t>
            </a:r>
          </a:p>
          <a:p>
            <a:r>
              <a:rPr lang="ru-RU" sz="1600" dirty="0">
                <a:solidFill>
                  <a:srgbClr val="1C709E"/>
                </a:solidFill>
                <a:latin typeface="Montserrat Medium" pitchFamily="2" charset="-52"/>
              </a:rPr>
              <a:t>все самые популярные работы, представленные в музее. </a:t>
            </a:r>
          </a:p>
          <a:p>
            <a:endParaRPr lang="en-US" sz="1600" dirty="0">
              <a:solidFill>
                <a:srgbClr val="1C709E"/>
              </a:solidFill>
              <a:latin typeface="Montserrat Medium" pitchFamily="2" charset="-52"/>
            </a:endParaRPr>
          </a:p>
          <a:p>
            <a:endParaRPr lang="ru-RU" sz="1600" dirty="0">
              <a:solidFill>
                <a:srgbClr val="1C709E"/>
              </a:solidFill>
              <a:latin typeface="Montserrat Medium" pitchFamily="2" charset="-52"/>
            </a:endParaRPr>
          </a:p>
          <a:p>
            <a:r>
              <a:rPr lang="ru-RU" sz="1600" dirty="0">
                <a:solidFill>
                  <a:srgbClr val="1C709E"/>
                </a:solidFill>
                <a:latin typeface="Montserrat Medium" pitchFamily="2" charset="-52"/>
              </a:rPr>
              <a:t>Доступность: вт-вс</a:t>
            </a:r>
          </a:p>
          <a:p>
            <a:r>
              <a:rPr lang="ru-RU" sz="1600" dirty="0">
                <a:solidFill>
                  <a:srgbClr val="1C709E"/>
                </a:solidFill>
                <a:latin typeface="Montserrat Medium" pitchFamily="2" charset="-52"/>
              </a:rPr>
              <a:t>В стоимость входит: работа гида на обзорной экскурсии,</a:t>
            </a:r>
          </a:p>
          <a:p>
            <a:r>
              <a:rPr lang="ru-RU" sz="1600" dirty="0">
                <a:solidFill>
                  <a:srgbClr val="1C709E"/>
                </a:solidFill>
                <a:latin typeface="Montserrat Medium" pitchFamily="2" charset="-52"/>
              </a:rPr>
              <a:t>транспортное обслуживание на обзорной экскурсии, входной билет в Эрмитаж.</a:t>
            </a:r>
            <a:endParaRPr lang="en-US" sz="1600" dirty="0">
              <a:solidFill>
                <a:srgbClr val="1C709E"/>
              </a:solidFill>
              <a:latin typeface="Montserrat Medium" pitchFamily="2" charset="-52"/>
            </a:endParaRPr>
          </a:p>
          <a:p>
            <a:endParaRPr lang="ru-RU" sz="1600" dirty="0">
              <a:solidFill>
                <a:srgbClr val="1C709E"/>
              </a:solidFill>
              <a:latin typeface="Montserrat Medium" pitchFamily="2" charset="-52"/>
            </a:endParaRPr>
          </a:p>
          <a:p>
            <a:r>
              <a:rPr lang="ru-RU" sz="1600" dirty="0">
                <a:solidFill>
                  <a:srgbClr val="1C709E"/>
                </a:solidFill>
                <a:latin typeface="Montserrat Medium" pitchFamily="2" charset="-52"/>
              </a:rPr>
              <a:t>Программа:</a:t>
            </a:r>
          </a:p>
          <a:p>
            <a:r>
              <a:rPr lang="ru-RU" sz="1600" dirty="0">
                <a:solidFill>
                  <a:srgbClr val="1C709E"/>
                </a:solidFill>
                <a:latin typeface="Montserrat Medium" pitchFamily="2" charset="-52"/>
              </a:rPr>
              <a:t>12:00 встреча с гидом</a:t>
            </a:r>
          </a:p>
          <a:p>
            <a:r>
              <a:rPr lang="ru-RU" sz="1600" dirty="0">
                <a:solidFill>
                  <a:srgbClr val="1C709E"/>
                </a:solidFill>
                <a:latin typeface="Montserrat Medium" pitchFamily="2" charset="-52"/>
              </a:rPr>
              <a:t>12:00-16:00 обзорная экскурсия по городу, посещение Эрмитажа</a:t>
            </a:r>
          </a:p>
          <a:p>
            <a:r>
              <a:rPr lang="ru-RU" sz="1600" dirty="0">
                <a:solidFill>
                  <a:srgbClr val="1C709E"/>
                </a:solidFill>
                <a:latin typeface="Montserrat Medium" pitchFamily="2" charset="-52"/>
              </a:rPr>
              <a:t>16:00 окончание программы у Эрмитажа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31114A2-7B9B-6D49-69F8-13C98A5F342D}"/>
              </a:ext>
            </a:extLst>
          </p:cNvPr>
          <p:cNvSpPr/>
          <p:nvPr/>
        </p:nvSpPr>
        <p:spPr>
          <a:xfrm>
            <a:off x="0" y="-66"/>
            <a:ext cx="12192000" cy="1134683"/>
          </a:xfrm>
          <a:prstGeom prst="rect">
            <a:avLst/>
          </a:prstGeom>
          <a:gradFill flip="none" rotWithShape="1">
            <a:gsLst>
              <a:gs pos="11000">
                <a:srgbClr val="38A6CC"/>
              </a:gs>
              <a:gs pos="3000">
                <a:srgbClr val="38A6CC"/>
              </a:gs>
              <a:gs pos="6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93507" y="3698747"/>
            <a:ext cx="4357115" cy="2802636"/>
          </a:xfrm>
          <a:prstGeom prst="rect">
            <a:avLst/>
          </a:prstGeom>
        </p:spPr>
      </p:pic>
      <p:sp>
        <p:nvSpPr>
          <p:cNvPr id="9" name="object 2">
            <a:extLst>
              <a:ext uri="{FF2B5EF4-FFF2-40B4-BE49-F238E27FC236}">
                <a16:creationId xmlns:a16="http://schemas.microsoft.com/office/drawing/2014/main" id="{80A96481-4D0B-0FD0-E2A4-79A1EE18AAA7}"/>
              </a:ext>
            </a:extLst>
          </p:cNvPr>
          <p:cNvSpPr txBox="1">
            <a:spLocks/>
          </p:cNvSpPr>
          <p:nvPr/>
        </p:nvSpPr>
        <p:spPr>
          <a:xfrm>
            <a:off x="378968" y="215312"/>
            <a:ext cx="9527032" cy="7636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ru-RU" sz="2400" b="1" kern="0" spc="25" dirty="0">
                <a:solidFill>
                  <a:srgbClr val="1C709E"/>
                </a:solidFill>
                <a:latin typeface="Montserrat" pitchFamily="2" charset="-52"/>
                <a:cs typeface="Trebuchet MS"/>
              </a:rPr>
              <a:t>Обзорная экскурсия с </a:t>
            </a:r>
          </a:p>
          <a:p>
            <a:pPr marL="12700">
              <a:spcBef>
                <a:spcPts val="95"/>
              </a:spcBef>
            </a:pPr>
            <a:r>
              <a:rPr lang="ru-RU" sz="2400" b="1" kern="0" spc="25" dirty="0">
                <a:solidFill>
                  <a:srgbClr val="1C709E"/>
                </a:solidFill>
                <a:latin typeface="Montserrat" pitchFamily="2" charset="-52"/>
                <a:cs typeface="Trebuchet MS"/>
              </a:rPr>
              <a:t>Юсуповским дворцом</a:t>
            </a:r>
            <a:endParaRPr lang="ru-RU" sz="2400" b="1" kern="0" dirty="0">
              <a:solidFill>
                <a:srgbClr val="1C709E"/>
              </a:solidFill>
              <a:latin typeface="Montserrat" pitchFamily="2" charset="-52"/>
              <a:cs typeface="Trebuchet MS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8E49ACA-F583-D7F7-FF0E-0FFF8E9769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738" y="155567"/>
            <a:ext cx="3171459" cy="82341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548095D-947E-02A7-AEC7-86F442DBD1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738" y="155567"/>
            <a:ext cx="3171459" cy="82341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E4E989C-9CA1-8938-3B2F-EE5B774F2FF0}"/>
              </a:ext>
            </a:extLst>
          </p:cNvPr>
          <p:cNvSpPr txBox="1"/>
          <p:nvPr/>
        </p:nvSpPr>
        <p:spPr>
          <a:xfrm>
            <a:off x="296560" y="1366761"/>
            <a:ext cx="7012431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1C709E"/>
                </a:solidFill>
                <a:latin typeface="Montserrat Medium" pitchFamily="2" charset="-52"/>
              </a:rPr>
              <a:t>История нашего города неразлучно связана с историей одной из богатейших семей Российской Империи. После обзорной</a:t>
            </a:r>
          </a:p>
          <a:p>
            <a:r>
              <a:rPr lang="ru-RU" sz="1600" dirty="0">
                <a:solidFill>
                  <a:srgbClr val="1C709E"/>
                </a:solidFill>
                <a:latin typeface="Montserrat Medium" pitchFamily="2" charset="-52"/>
              </a:rPr>
              <a:t>экскурсии вы посетите богатейший дворец царской России,</a:t>
            </a:r>
          </a:p>
          <a:p>
            <a:r>
              <a:rPr lang="ru-RU" sz="1600" dirty="0">
                <a:solidFill>
                  <a:srgbClr val="1C709E"/>
                </a:solidFill>
                <a:latin typeface="Montserrat Medium" pitchFamily="2" charset="-52"/>
              </a:rPr>
              <a:t>узнаете тайны и судьбы семьи Юсуповых. </a:t>
            </a:r>
          </a:p>
          <a:p>
            <a:endParaRPr lang="en-US" sz="1600" dirty="0">
              <a:solidFill>
                <a:srgbClr val="1C709E"/>
              </a:solidFill>
              <a:latin typeface="Montserrat Medium" pitchFamily="2" charset="-52"/>
            </a:endParaRPr>
          </a:p>
          <a:p>
            <a:endParaRPr lang="ru-RU" sz="1600" dirty="0">
              <a:solidFill>
                <a:srgbClr val="1C709E"/>
              </a:solidFill>
              <a:latin typeface="Montserrat Medium" pitchFamily="2" charset="-52"/>
            </a:endParaRPr>
          </a:p>
          <a:p>
            <a:r>
              <a:rPr lang="ru-RU" sz="1600" dirty="0">
                <a:solidFill>
                  <a:srgbClr val="1C709E"/>
                </a:solidFill>
                <a:latin typeface="Montserrat Medium" pitchFamily="2" charset="-52"/>
              </a:rPr>
              <a:t>Доступность: </a:t>
            </a:r>
            <a:r>
              <a:rPr lang="ru-RU" sz="1600" dirty="0" err="1">
                <a:solidFill>
                  <a:srgbClr val="1C709E"/>
                </a:solidFill>
                <a:latin typeface="Montserrat Medium" pitchFamily="2" charset="-52"/>
              </a:rPr>
              <a:t>пт</a:t>
            </a:r>
            <a:r>
              <a:rPr lang="ru-RU" sz="1600" dirty="0">
                <a:solidFill>
                  <a:srgbClr val="1C709E"/>
                </a:solidFill>
                <a:latin typeface="Montserrat Medium" pitchFamily="2" charset="-52"/>
              </a:rPr>
              <a:t>-ср</a:t>
            </a:r>
          </a:p>
          <a:p>
            <a:r>
              <a:rPr lang="ru-RU" sz="1600" dirty="0">
                <a:solidFill>
                  <a:srgbClr val="1C709E"/>
                </a:solidFill>
                <a:latin typeface="Montserrat Medium" pitchFamily="2" charset="-52"/>
              </a:rPr>
              <a:t>В стоимость входит: работа гида на обзорной экскурсии,</a:t>
            </a:r>
          </a:p>
          <a:p>
            <a:r>
              <a:rPr lang="ru-RU" sz="1600" dirty="0">
                <a:solidFill>
                  <a:srgbClr val="1C709E"/>
                </a:solidFill>
                <a:latin typeface="Montserrat Medium" pitchFamily="2" charset="-52"/>
              </a:rPr>
              <a:t>транспортное обслуживание на обзорной экскурсии,</a:t>
            </a:r>
          </a:p>
          <a:p>
            <a:r>
              <a:rPr lang="ru-RU" sz="1600" dirty="0">
                <a:solidFill>
                  <a:srgbClr val="1C709E"/>
                </a:solidFill>
                <a:latin typeface="Montserrat Medium" pitchFamily="2" charset="-52"/>
              </a:rPr>
              <a:t>входной билет в Юсуповский дворец (фото съемка оплачивается дополнительно)</a:t>
            </a:r>
          </a:p>
          <a:p>
            <a:endParaRPr lang="ru-RU" sz="1600" dirty="0">
              <a:solidFill>
                <a:srgbClr val="1C709E"/>
              </a:solidFill>
              <a:latin typeface="Montserrat Medium" pitchFamily="2" charset="-52"/>
            </a:endParaRPr>
          </a:p>
          <a:p>
            <a:r>
              <a:rPr lang="ru-RU" sz="1600" dirty="0">
                <a:solidFill>
                  <a:srgbClr val="1C709E"/>
                </a:solidFill>
                <a:latin typeface="Montserrat Medium" pitchFamily="2" charset="-52"/>
              </a:rPr>
              <a:t>Длительность тура: 4 часа</a:t>
            </a:r>
          </a:p>
          <a:p>
            <a:endParaRPr lang="ru-RU" sz="1600" dirty="0">
              <a:solidFill>
                <a:srgbClr val="1C709E"/>
              </a:solidFill>
              <a:latin typeface="Montserrat Medium" pitchFamily="2" charset="-52"/>
            </a:endParaRPr>
          </a:p>
          <a:p>
            <a:r>
              <a:rPr lang="ru-RU" sz="1600" dirty="0">
                <a:solidFill>
                  <a:srgbClr val="1C709E"/>
                </a:solidFill>
                <a:latin typeface="Montserrat Medium" pitchFamily="2" charset="-52"/>
              </a:rPr>
              <a:t>Программа:</a:t>
            </a:r>
          </a:p>
          <a:p>
            <a:r>
              <a:rPr lang="ru-RU" sz="1600" dirty="0">
                <a:solidFill>
                  <a:srgbClr val="1C709E"/>
                </a:solidFill>
                <a:latin typeface="Montserrat Medium" pitchFamily="2" charset="-52"/>
              </a:rPr>
              <a:t>12:00 встреча с гидом</a:t>
            </a:r>
          </a:p>
          <a:p>
            <a:r>
              <a:rPr lang="ru-RU" sz="1600" dirty="0">
                <a:solidFill>
                  <a:srgbClr val="1C709E"/>
                </a:solidFill>
                <a:latin typeface="Montserrat Medium" pitchFamily="2" charset="-52"/>
              </a:rPr>
              <a:t>12:00-16:00 обзорная экскурсия по городу, посещение Юсуповского Дворца</a:t>
            </a:r>
          </a:p>
          <a:p>
            <a:r>
              <a:rPr lang="ru-RU" sz="1600" dirty="0">
                <a:solidFill>
                  <a:srgbClr val="1C709E"/>
                </a:solidFill>
                <a:latin typeface="Montserrat Medium" pitchFamily="2" charset="-52"/>
              </a:rPr>
              <a:t>16:00 окончание программы у Юсуповского дворца </a:t>
            </a: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93507" y="1153667"/>
            <a:ext cx="4357115" cy="245211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98D962F-7A9D-5C9C-AE44-F9EA29FCE77D}"/>
              </a:ext>
            </a:extLst>
          </p:cNvPr>
          <p:cNvSpPr/>
          <p:nvPr/>
        </p:nvSpPr>
        <p:spPr>
          <a:xfrm>
            <a:off x="0" y="-66"/>
            <a:ext cx="12192000" cy="1134683"/>
          </a:xfrm>
          <a:prstGeom prst="rect">
            <a:avLst/>
          </a:prstGeom>
          <a:gradFill flip="none" rotWithShape="1">
            <a:gsLst>
              <a:gs pos="11000">
                <a:srgbClr val="38A6CC"/>
              </a:gs>
              <a:gs pos="3000">
                <a:srgbClr val="38A6CC"/>
              </a:gs>
              <a:gs pos="6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69123" y="3642359"/>
            <a:ext cx="4530852" cy="2828544"/>
          </a:xfrm>
          <a:prstGeom prst="rect">
            <a:avLst/>
          </a:prstGeom>
        </p:spPr>
      </p:pic>
      <p:sp>
        <p:nvSpPr>
          <p:cNvPr id="6" name="object 2">
            <a:extLst>
              <a:ext uri="{FF2B5EF4-FFF2-40B4-BE49-F238E27FC236}">
                <a16:creationId xmlns:a16="http://schemas.microsoft.com/office/drawing/2014/main" id="{6599D2B2-9A12-497D-0952-9DCE50F617DE}"/>
              </a:ext>
            </a:extLst>
          </p:cNvPr>
          <p:cNvSpPr txBox="1">
            <a:spLocks/>
          </p:cNvSpPr>
          <p:nvPr/>
        </p:nvSpPr>
        <p:spPr>
          <a:xfrm>
            <a:off x="378968" y="215312"/>
            <a:ext cx="7926832" cy="7636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ru-RU" sz="2400" b="1" kern="0" spc="25" dirty="0">
                <a:solidFill>
                  <a:srgbClr val="1C709E"/>
                </a:solidFill>
                <a:latin typeface="Montserrat" pitchFamily="2" charset="-52"/>
                <a:cs typeface="Trebuchet MS"/>
              </a:rPr>
              <a:t>Обзорная экскурсия с посещением</a:t>
            </a:r>
          </a:p>
          <a:p>
            <a:pPr marL="12700">
              <a:spcBef>
                <a:spcPts val="95"/>
              </a:spcBef>
            </a:pPr>
            <a:r>
              <a:rPr lang="ru-RU" sz="2400" b="1" kern="0" spc="25" dirty="0">
                <a:solidFill>
                  <a:srgbClr val="1C709E"/>
                </a:solidFill>
                <a:latin typeface="Montserrat" pitchFamily="2" charset="-52"/>
                <a:cs typeface="Trebuchet MS"/>
              </a:rPr>
              <a:t>Петропавловской крепости</a:t>
            </a:r>
            <a:endParaRPr lang="ru-RU" sz="2400" b="1" kern="0" dirty="0">
              <a:solidFill>
                <a:srgbClr val="1C709E"/>
              </a:solidFill>
              <a:latin typeface="Montserrat" pitchFamily="2" charset="-52"/>
              <a:cs typeface="Trebuchet MS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45F9810-7CBB-65FA-41CE-6C6EBB3E82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738" y="155567"/>
            <a:ext cx="3171459" cy="82341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135B533-84A8-9A87-AC2E-78B135F5A6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738" y="155567"/>
            <a:ext cx="3171459" cy="82341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CBC6269-9FB7-760D-E906-189385A3F7BD}"/>
              </a:ext>
            </a:extLst>
          </p:cNvPr>
          <p:cNvSpPr txBox="1"/>
          <p:nvPr/>
        </p:nvSpPr>
        <p:spPr>
          <a:xfrm>
            <a:off x="296560" y="1371600"/>
            <a:ext cx="701243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1C709E"/>
                </a:solidFill>
                <a:latin typeface="Montserrat Medium" pitchFamily="2" charset="-52"/>
              </a:rPr>
              <a:t>Петропавловская крепость – это место где началось</a:t>
            </a:r>
          </a:p>
          <a:p>
            <a:r>
              <a:rPr lang="ru-RU" sz="1600" dirty="0">
                <a:solidFill>
                  <a:srgbClr val="1C709E"/>
                </a:solidFill>
                <a:latin typeface="Montserrat Medium" pitchFamily="2" charset="-52"/>
              </a:rPr>
              <a:t>строительство нашего города, здесь гости чувствуют атмосферу Петровских времен. Начало экскурсии будет дано выстрелом из пушки со стены Петропавловской крепости, далее вы прогуляетесь по главной крепостной площади, мимо монетного двора и тюрьмы Трубецкого бастиона где в 1872-1921 годах держали политических заключенных</a:t>
            </a:r>
            <a:endParaRPr lang="en-US" sz="1600" dirty="0">
              <a:solidFill>
                <a:srgbClr val="1C709E"/>
              </a:solidFill>
              <a:latin typeface="Montserrat Medium" pitchFamily="2" charset="-52"/>
            </a:endParaRPr>
          </a:p>
          <a:p>
            <a:endParaRPr lang="ru-RU" sz="1600" dirty="0">
              <a:solidFill>
                <a:srgbClr val="1C709E"/>
              </a:solidFill>
              <a:latin typeface="Montserrat Medium" pitchFamily="2" charset="-52"/>
            </a:endParaRPr>
          </a:p>
          <a:p>
            <a:r>
              <a:rPr lang="ru-RU" sz="1600" dirty="0">
                <a:solidFill>
                  <a:srgbClr val="1C709E"/>
                </a:solidFill>
                <a:latin typeface="Montserrat Medium" pitchFamily="2" charset="-52"/>
              </a:rPr>
              <a:t>Доступность: </a:t>
            </a:r>
            <a:r>
              <a:rPr lang="ru-RU" sz="1600" dirty="0" err="1">
                <a:solidFill>
                  <a:srgbClr val="1C709E"/>
                </a:solidFill>
                <a:latin typeface="Montserrat Medium" pitchFamily="2" charset="-52"/>
              </a:rPr>
              <a:t>пн</a:t>
            </a:r>
            <a:r>
              <a:rPr lang="ru-RU" sz="1600" dirty="0">
                <a:solidFill>
                  <a:srgbClr val="1C709E"/>
                </a:solidFill>
                <a:latin typeface="Montserrat Medium" pitchFamily="2" charset="-52"/>
              </a:rPr>
              <a:t>-вс</a:t>
            </a:r>
          </a:p>
          <a:p>
            <a:r>
              <a:rPr lang="ru-RU" sz="1600" dirty="0">
                <a:solidFill>
                  <a:srgbClr val="1C709E"/>
                </a:solidFill>
                <a:latin typeface="Montserrat Medium" pitchFamily="2" charset="-52"/>
              </a:rPr>
              <a:t>В стоимость входит: работа гида на обзорной экскурсии,</a:t>
            </a:r>
          </a:p>
          <a:p>
            <a:r>
              <a:rPr lang="ru-RU" sz="1600" dirty="0">
                <a:solidFill>
                  <a:srgbClr val="1C709E"/>
                </a:solidFill>
                <a:latin typeface="Montserrat Medium" pitchFamily="2" charset="-52"/>
              </a:rPr>
              <a:t>транспортное обслуживание на обзорной экскурсии,</a:t>
            </a:r>
          </a:p>
          <a:p>
            <a:r>
              <a:rPr lang="ru-RU" sz="1600" dirty="0">
                <a:solidFill>
                  <a:srgbClr val="1C709E"/>
                </a:solidFill>
                <a:latin typeface="Montserrat Medium" pitchFamily="2" charset="-52"/>
              </a:rPr>
              <a:t>посещение Петропавловской крепости </a:t>
            </a:r>
          </a:p>
          <a:p>
            <a:endParaRPr lang="ru-RU" sz="1600" dirty="0">
              <a:solidFill>
                <a:srgbClr val="1C709E"/>
              </a:solidFill>
              <a:latin typeface="Montserrat Medium" pitchFamily="2" charset="-52"/>
            </a:endParaRPr>
          </a:p>
          <a:p>
            <a:r>
              <a:rPr lang="ru-RU" sz="1600" dirty="0">
                <a:solidFill>
                  <a:srgbClr val="1C709E"/>
                </a:solidFill>
                <a:latin typeface="Montserrat Medium" pitchFamily="2" charset="-52"/>
              </a:rPr>
              <a:t>Длительность тура: 5 часов</a:t>
            </a:r>
          </a:p>
          <a:p>
            <a:endParaRPr lang="ru-RU" sz="1600" dirty="0">
              <a:solidFill>
                <a:srgbClr val="1C709E"/>
              </a:solidFill>
              <a:latin typeface="Montserrat Medium" pitchFamily="2" charset="-52"/>
            </a:endParaRPr>
          </a:p>
          <a:p>
            <a:r>
              <a:rPr lang="ru-RU" sz="1600" dirty="0">
                <a:solidFill>
                  <a:srgbClr val="1C709E"/>
                </a:solidFill>
                <a:latin typeface="Montserrat Medium" pitchFamily="2" charset="-52"/>
              </a:rPr>
              <a:t>Программа:</a:t>
            </a:r>
          </a:p>
          <a:p>
            <a:r>
              <a:rPr lang="ru-RU" sz="1600" dirty="0">
                <a:solidFill>
                  <a:srgbClr val="1C709E"/>
                </a:solidFill>
                <a:latin typeface="Montserrat Medium" pitchFamily="2" charset="-52"/>
              </a:rPr>
              <a:t>11:00 встреча с гидом</a:t>
            </a:r>
          </a:p>
          <a:p>
            <a:r>
              <a:rPr lang="ru-RU" sz="1600" dirty="0">
                <a:solidFill>
                  <a:srgbClr val="1C709E"/>
                </a:solidFill>
                <a:latin typeface="Montserrat Medium" pitchFamily="2" charset="-52"/>
              </a:rPr>
              <a:t>12:00-13:00 посещение Петропавловской крепости</a:t>
            </a:r>
          </a:p>
          <a:p>
            <a:r>
              <a:rPr lang="ru-RU" sz="1600" dirty="0">
                <a:solidFill>
                  <a:srgbClr val="1C709E"/>
                </a:solidFill>
                <a:latin typeface="Montserrat Medium" pitchFamily="2" charset="-52"/>
              </a:rPr>
              <a:t>13:00-16:00 обзорная экскурсия</a:t>
            </a:r>
          </a:p>
          <a:p>
            <a:r>
              <a:rPr lang="ru-RU" sz="1600" dirty="0">
                <a:solidFill>
                  <a:srgbClr val="1C709E"/>
                </a:solidFill>
                <a:latin typeface="Montserrat Medium" pitchFamily="2" charset="-52"/>
              </a:rPr>
              <a:t>16:00 окончание программы </a:t>
            </a:r>
          </a:p>
        </p:txBody>
      </p:sp>
      <p:pic>
        <p:nvPicPr>
          <p:cNvPr id="3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69123" y="1161288"/>
            <a:ext cx="4533900" cy="226771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FBD122C-1071-9F51-6FBD-50DD6D6B6302}"/>
              </a:ext>
            </a:extLst>
          </p:cNvPr>
          <p:cNvSpPr/>
          <p:nvPr/>
        </p:nvSpPr>
        <p:spPr>
          <a:xfrm>
            <a:off x="0" y="-66"/>
            <a:ext cx="12192000" cy="1134683"/>
          </a:xfrm>
          <a:prstGeom prst="rect">
            <a:avLst/>
          </a:prstGeom>
          <a:gradFill flip="none" rotWithShape="1">
            <a:gsLst>
              <a:gs pos="11000">
                <a:srgbClr val="38A6CC"/>
              </a:gs>
              <a:gs pos="3000">
                <a:srgbClr val="38A6CC"/>
              </a:gs>
              <a:gs pos="6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6368" y="3934967"/>
            <a:ext cx="4375404" cy="2734056"/>
          </a:xfrm>
          <a:prstGeom prst="rect">
            <a:avLst/>
          </a:prstGeom>
        </p:spPr>
      </p:pic>
      <p:sp>
        <p:nvSpPr>
          <p:cNvPr id="7" name="object 2">
            <a:extLst>
              <a:ext uri="{FF2B5EF4-FFF2-40B4-BE49-F238E27FC236}">
                <a16:creationId xmlns:a16="http://schemas.microsoft.com/office/drawing/2014/main" id="{EAADF968-8527-BD69-BE78-E3BC23BAADA9}"/>
              </a:ext>
            </a:extLst>
          </p:cNvPr>
          <p:cNvSpPr txBox="1">
            <a:spLocks/>
          </p:cNvSpPr>
          <p:nvPr/>
        </p:nvSpPr>
        <p:spPr>
          <a:xfrm>
            <a:off x="378968" y="374515"/>
            <a:ext cx="7926832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ru-RU" sz="2400" b="1" kern="0" spc="25" dirty="0">
                <a:solidFill>
                  <a:srgbClr val="1C709E"/>
                </a:solidFill>
                <a:latin typeface="Montserrat" pitchFamily="2" charset="-52"/>
                <a:cs typeface="Trebuchet MS"/>
              </a:rPr>
              <a:t>Петергоф</a:t>
            </a:r>
            <a:endParaRPr lang="ru-RU" sz="2400" b="1" kern="0" dirty="0">
              <a:solidFill>
                <a:srgbClr val="1C709E"/>
              </a:solidFill>
              <a:latin typeface="Montserrat" pitchFamily="2" charset="-52"/>
              <a:cs typeface="Trebuchet M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952FEB9-C153-1583-0AEF-014D3A52A0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738" y="155567"/>
            <a:ext cx="3171459" cy="82341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8E80A2F-B581-24C9-B130-7693D9FD02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738" y="155567"/>
            <a:ext cx="3171459" cy="82341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0A4327A-43C1-AD8A-FB96-1CF2D69EA20A}"/>
              </a:ext>
            </a:extLst>
          </p:cNvPr>
          <p:cNvSpPr txBox="1"/>
          <p:nvPr/>
        </p:nvSpPr>
        <p:spPr>
          <a:xfrm>
            <a:off x="304800" y="1197677"/>
            <a:ext cx="701243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1C709E"/>
                </a:solidFill>
                <a:latin typeface="Montserrat Medium" pitchFamily="2" charset="-52"/>
              </a:rPr>
              <a:t>Петергоф называют Российским Версалем, невозможно приехать в наш город и не посетить это чудо инженерной и ландшафтной техники. В парке вы увидите более 150 фонтанов и 4 каскада, а центральный фонтан Самсон поразит своей красотой и мощью, его струя </a:t>
            </a:r>
            <a:r>
              <a:rPr lang="ru-RU" sz="1600" dirty="0" err="1">
                <a:solidFill>
                  <a:srgbClr val="1C709E"/>
                </a:solidFill>
                <a:latin typeface="Montserrat Medium" pitchFamily="2" charset="-52"/>
              </a:rPr>
              <a:t>бьёт</a:t>
            </a:r>
            <a:r>
              <a:rPr lang="ru-RU" sz="1600" dirty="0">
                <a:solidFill>
                  <a:srgbClr val="1C709E"/>
                </a:solidFill>
                <a:latin typeface="Montserrat Medium" pitchFamily="2" charset="-52"/>
              </a:rPr>
              <a:t> вверх на 21 метр. </a:t>
            </a:r>
          </a:p>
          <a:p>
            <a:endParaRPr lang="ru-RU" sz="1600" dirty="0">
              <a:solidFill>
                <a:srgbClr val="1C709E"/>
              </a:solidFill>
              <a:latin typeface="Montserrat Medium" pitchFamily="2" charset="-52"/>
            </a:endParaRPr>
          </a:p>
          <a:p>
            <a:r>
              <a:rPr lang="ru-RU" sz="1600" dirty="0">
                <a:solidFill>
                  <a:srgbClr val="1C709E"/>
                </a:solidFill>
                <a:latin typeface="Montserrat Medium" pitchFamily="2" charset="-52"/>
              </a:rPr>
              <a:t>Доступность: </a:t>
            </a:r>
            <a:r>
              <a:rPr lang="ru-RU" sz="1600" dirty="0" err="1">
                <a:solidFill>
                  <a:srgbClr val="1C709E"/>
                </a:solidFill>
                <a:latin typeface="Montserrat Medium" pitchFamily="2" charset="-52"/>
              </a:rPr>
              <a:t>пн</a:t>
            </a:r>
            <a:r>
              <a:rPr lang="ru-RU" sz="1600" dirty="0">
                <a:solidFill>
                  <a:srgbClr val="1C709E"/>
                </a:solidFill>
                <a:latin typeface="Montserrat Medium" pitchFamily="2" charset="-52"/>
              </a:rPr>
              <a:t>-вс</a:t>
            </a:r>
          </a:p>
          <a:p>
            <a:endParaRPr lang="ru-RU" sz="1600" dirty="0">
              <a:solidFill>
                <a:srgbClr val="1C709E"/>
              </a:solidFill>
              <a:latin typeface="Montserrat Medium" pitchFamily="2" charset="-52"/>
            </a:endParaRPr>
          </a:p>
          <a:p>
            <a:r>
              <a:rPr lang="ru-RU" sz="1600" dirty="0">
                <a:solidFill>
                  <a:srgbClr val="1C709E"/>
                </a:solidFill>
                <a:latin typeface="Montserrat Medium" pitchFamily="2" charset="-52"/>
              </a:rPr>
              <a:t>В стоимость входит: работа гида, транспортное</a:t>
            </a:r>
          </a:p>
          <a:p>
            <a:r>
              <a:rPr lang="ru-RU" sz="1600" dirty="0">
                <a:solidFill>
                  <a:srgbClr val="1C709E"/>
                </a:solidFill>
                <a:latin typeface="Montserrat Medium" pitchFamily="2" charset="-52"/>
              </a:rPr>
              <a:t>обслуживание, посещение Нижнего парка Петергофа </a:t>
            </a:r>
          </a:p>
          <a:p>
            <a:endParaRPr lang="ru-RU" sz="1600" dirty="0">
              <a:solidFill>
                <a:srgbClr val="1C709E"/>
              </a:solidFill>
              <a:latin typeface="Montserrat Medium" pitchFamily="2" charset="-52"/>
            </a:endParaRPr>
          </a:p>
          <a:p>
            <a:r>
              <a:rPr lang="ru-RU" sz="1600" dirty="0">
                <a:solidFill>
                  <a:srgbClr val="1C709E"/>
                </a:solidFill>
                <a:latin typeface="Montserrat Medium" pitchFamily="2" charset="-52"/>
              </a:rPr>
              <a:t>Длительность тура: 7 часов</a:t>
            </a:r>
          </a:p>
          <a:p>
            <a:endParaRPr lang="ru-RU" sz="1600" dirty="0">
              <a:solidFill>
                <a:srgbClr val="1C709E"/>
              </a:solidFill>
              <a:latin typeface="Montserrat Medium" pitchFamily="2" charset="-52"/>
            </a:endParaRPr>
          </a:p>
          <a:p>
            <a:r>
              <a:rPr lang="ru-RU" sz="1600" dirty="0">
                <a:solidFill>
                  <a:srgbClr val="1C709E"/>
                </a:solidFill>
                <a:latin typeface="Montserrat Medium" pitchFamily="2" charset="-52"/>
              </a:rPr>
              <a:t>Программа:</a:t>
            </a:r>
          </a:p>
          <a:p>
            <a:r>
              <a:rPr lang="ru-RU" sz="1600" dirty="0">
                <a:solidFill>
                  <a:srgbClr val="1C709E"/>
                </a:solidFill>
                <a:latin typeface="Montserrat Medium" pitchFamily="2" charset="-52"/>
              </a:rPr>
              <a:t>11:00 гид встречает гостей в отеле</a:t>
            </a:r>
          </a:p>
          <a:p>
            <a:r>
              <a:rPr lang="ru-RU" sz="1600" dirty="0">
                <a:solidFill>
                  <a:srgbClr val="1C709E"/>
                </a:solidFill>
                <a:latin typeface="Montserrat Medium" pitchFamily="2" charset="-52"/>
              </a:rPr>
              <a:t>11:00-12:30 обзорная экскурсия</a:t>
            </a:r>
          </a:p>
          <a:p>
            <a:r>
              <a:rPr lang="ru-RU" sz="1600" dirty="0">
                <a:solidFill>
                  <a:srgbClr val="1C709E"/>
                </a:solidFill>
                <a:latin typeface="Montserrat Medium" pitchFamily="2" charset="-52"/>
              </a:rPr>
              <a:t>12:30-13:30 трансфер в Петергоф</a:t>
            </a:r>
          </a:p>
          <a:p>
            <a:r>
              <a:rPr lang="ru-RU" sz="1600" dirty="0">
                <a:solidFill>
                  <a:srgbClr val="1C709E"/>
                </a:solidFill>
                <a:latin typeface="Montserrat Medium" pitchFamily="2" charset="-52"/>
              </a:rPr>
              <a:t>14:00-17:00 Прогулка по парку Петергофа с осмотром фонтанов</a:t>
            </a:r>
          </a:p>
          <a:p>
            <a:r>
              <a:rPr lang="ru-RU" sz="1600" dirty="0">
                <a:solidFill>
                  <a:srgbClr val="1C709E"/>
                </a:solidFill>
                <a:latin typeface="Montserrat Medium" pitchFamily="2" charset="-52"/>
              </a:rPr>
              <a:t>17:00-18:00 возвращение в Петербург</a:t>
            </a:r>
          </a:p>
          <a:p>
            <a:r>
              <a:rPr lang="ru-RU" sz="1600" dirty="0">
                <a:solidFill>
                  <a:srgbClr val="1C709E"/>
                </a:solidFill>
                <a:latin typeface="Montserrat Medium" pitchFamily="2" charset="-52"/>
              </a:rPr>
              <a:t>18:00 окончание программы </a:t>
            </a:r>
          </a:p>
        </p:txBody>
      </p:sp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03414" y="1197677"/>
            <a:ext cx="4407408" cy="258165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3DFF10B-1DD6-8B98-E150-21D0CA44E1FB}"/>
              </a:ext>
            </a:extLst>
          </p:cNvPr>
          <p:cNvSpPr/>
          <p:nvPr/>
        </p:nvSpPr>
        <p:spPr>
          <a:xfrm>
            <a:off x="0" y="-66"/>
            <a:ext cx="12192000" cy="1134683"/>
          </a:xfrm>
          <a:prstGeom prst="rect">
            <a:avLst/>
          </a:prstGeom>
          <a:gradFill flip="none" rotWithShape="1">
            <a:gsLst>
              <a:gs pos="11000">
                <a:srgbClr val="38A6CC"/>
              </a:gs>
              <a:gs pos="3000">
                <a:srgbClr val="38A6CC"/>
              </a:gs>
              <a:gs pos="6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89876" y="3962400"/>
            <a:ext cx="4544568" cy="255727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1AB700A-869C-15A9-C2A1-E804E1AD44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738" y="155633"/>
            <a:ext cx="3171459" cy="823416"/>
          </a:xfrm>
          <a:prstGeom prst="rect">
            <a:avLst/>
          </a:prstGeom>
        </p:spPr>
      </p:pic>
      <p:sp>
        <p:nvSpPr>
          <p:cNvPr id="9" name="object 2">
            <a:extLst>
              <a:ext uri="{FF2B5EF4-FFF2-40B4-BE49-F238E27FC236}">
                <a16:creationId xmlns:a16="http://schemas.microsoft.com/office/drawing/2014/main" id="{E6533299-64AA-07DF-D051-C49062974DEA}"/>
              </a:ext>
            </a:extLst>
          </p:cNvPr>
          <p:cNvSpPr txBox="1">
            <a:spLocks/>
          </p:cNvSpPr>
          <p:nvPr/>
        </p:nvSpPr>
        <p:spPr>
          <a:xfrm>
            <a:off x="378968" y="215312"/>
            <a:ext cx="7926832" cy="7636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ru-RU" sz="2400" b="1" kern="0" spc="25" dirty="0">
                <a:solidFill>
                  <a:srgbClr val="1C709E"/>
                </a:solidFill>
                <a:latin typeface="Montserrat" pitchFamily="2" charset="-52"/>
                <a:cs typeface="Trebuchet MS"/>
              </a:rPr>
              <a:t>Петергоф с посещением</a:t>
            </a:r>
          </a:p>
          <a:p>
            <a:pPr marL="12700">
              <a:spcBef>
                <a:spcPts val="95"/>
              </a:spcBef>
            </a:pPr>
            <a:r>
              <a:rPr lang="ru-RU" sz="2400" b="1" kern="0" spc="25" dirty="0">
                <a:solidFill>
                  <a:srgbClr val="1C709E"/>
                </a:solidFill>
                <a:latin typeface="Montserrat" pitchFamily="2" charset="-52"/>
                <a:cs typeface="Trebuchet MS"/>
              </a:rPr>
              <a:t>Большого дворца (на метеоре)</a:t>
            </a:r>
            <a:endParaRPr lang="ru-RU" sz="2400" b="1" kern="0" dirty="0">
              <a:solidFill>
                <a:srgbClr val="1C709E"/>
              </a:solidFill>
              <a:latin typeface="Montserrat" pitchFamily="2" charset="-52"/>
              <a:cs typeface="Trebuchet M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F9AB96-C450-E054-8255-0CF7E4841377}"/>
              </a:ext>
            </a:extLst>
          </p:cNvPr>
          <p:cNvSpPr txBox="1"/>
          <p:nvPr/>
        </p:nvSpPr>
        <p:spPr>
          <a:xfrm>
            <a:off x="304800" y="1134617"/>
            <a:ext cx="701243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1C709E"/>
                </a:solidFill>
                <a:latin typeface="Montserrat Medium" pitchFamily="2" charset="-52"/>
              </a:rPr>
              <a:t>Метеор – самое удобное транспортное средство, на котором</a:t>
            </a:r>
          </a:p>
          <a:p>
            <a:r>
              <a:rPr lang="ru-RU" sz="1600" dirty="0">
                <a:solidFill>
                  <a:srgbClr val="1C709E"/>
                </a:solidFill>
                <a:latin typeface="Montserrat Medium" pitchFamily="2" charset="-52"/>
              </a:rPr>
              <a:t>можно быстро добраться до Петергофа. Этой экскурсией вы</a:t>
            </a:r>
          </a:p>
          <a:p>
            <a:r>
              <a:rPr lang="ru-RU" sz="1600" dirty="0">
                <a:solidFill>
                  <a:srgbClr val="1C709E"/>
                </a:solidFill>
                <a:latin typeface="Montserrat Medium" pitchFamily="2" charset="-52"/>
              </a:rPr>
              <a:t>совмещаете не только посещение Большого дворца Петергофа с парком, но и прокатитесь с ветерком по Финскому заливу. </a:t>
            </a:r>
          </a:p>
          <a:p>
            <a:endParaRPr lang="ru-RU" sz="1600" dirty="0">
              <a:solidFill>
                <a:srgbClr val="1C709E"/>
              </a:solidFill>
              <a:latin typeface="Montserrat Medium" pitchFamily="2" charset="-52"/>
            </a:endParaRPr>
          </a:p>
          <a:p>
            <a:r>
              <a:rPr lang="ru-RU" sz="1600" dirty="0">
                <a:solidFill>
                  <a:srgbClr val="1C709E"/>
                </a:solidFill>
                <a:latin typeface="Montserrat Medium" pitchFamily="2" charset="-52"/>
              </a:rPr>
              <a:t>Доступность: </a:t>
            </a:r>
            <a:r>
              <a:rPr lang="ru-RU" sz="1600" dirty="0" err="1">
                <a:solidFill>
                  <a:srgbClr val="1C709E"/>
                </a:solidFill>
                <a:latin typeface="Montserrat Medium" pitchFamily="2" charset="-52"/>
              </a:rPr>
              <a:t>чт</a:t>
            </a:r>
            <a:r>
              <a:rPr lang="ru-RU" sz="1600" dirty="0">
                <a:solidFill>
                  <a:srgbClr val="1C709E"/>
                </a:solidFill>
                <a:latin typeface="Montserrat Medium" pitchFamily="2" charset="-52"/>
              </a:rPr>
              <a:t>-вс</a:t>
            </a:r>
          </a:p>
          <a:p>
            <a:r>
              <a:rPr lang="ru-RU" sz="1600" dirty="0">
                <a:solidFill>
                  <a:srgbClr val="1C709E"/>
                </a:solidFill>
                <a:latin typeface="Montserrat Medium" pitchFamily="2" charset="-52"/>
              </a:rPr>
              <a:t>В стоимость входит: работа гида, билет на метеор в оба</a:t>
            </a:r>
          </a:p>
          <a:p>
            <a:r>
              <a:rPr lang="ru-RU" sz="1600" dirty="0">
                <a:solidFill>
                  <a:srgbClr val="1C709E"/>
                </a:solidFill>
                <a:latin typeface="Montserrat Medium" pitchFamily="2" charset="-52"/>
              </a:rPr>
              <a:t>конца, посещение Нижнего парка Петергофа, Посещение</a:t>
            </a:r>
          </a:p>
          <a:p>
            <a:r>
              <a:rPr lang="ru-RU" sz="1600" dirty="0">
                <a:solidFill>
                  <a:srgbClr val="1C709E"/>
                </a:solidFill>
                <a:latin typeface="Montserrat Medium" pitchFamily="2" charset="-52"/>
              </a:rPr>
              <a:t>Большого Дворца Петергофа </a:t>
            </a:r>
          </a:p>
          <a:p>
            <a:endParaRPr lang="ru-RU" sz="1600" dirty="0">
              <a:solidFill>
                <a:srgbClr val="1C709E"/>
              </a:solidFill>
              <a:latin typeface="Montserrat Medium" pitchFamily="2" charset="-52"/>
            </a:endParaRPr>
          </a:p>
          <a:p>
            <a:r>
              <a:rPr lang="ru-RU" sz="1600" dirty="0">
                <a:solidFill>
                  <a:srgbClr val="1C709E"/>
                </a:solidFill>
                <a:latin typeface="Montserrat Medium" pitchFamily="2" charset="-52"/>
              </a:rPr>
              <a:t>Длительность тура: 7 часов</a:t>
            </a:r>
          </a:p>
          <a:p>
            <a:endParaRPr lang="ru-RU" sz="1600" dirty="0">
              <a:solidFill>
                <a:srgbClr val="1C709E"/>
              </a:solidFill>
              <a:latin typeface="Montserrat Medium" pitchFamily="2" charset="-52"/>
            </a:endParaRPr>
          </a:p>
          <a:p>
            <a:r>
              <a:rPr lang="ru-RU" sz="1600" dirty="0">
                <a:solidFill>
                  <a:srgbClr val="1C709E"/>
                </a:solidFill>
                <a:latin typeface="Montserrat Medium" pitchFamily="2" charset="-52"/>
              </a:rPr>
              <a:t>Программа:</a:t>
            </a:r>
          </a:p>
          <a:p>
            <a:r>
              <a:rPr lang="ru-RU" sz="1600" dirty="0">
                <a:solidFill>
                  <a:srgbClr val="1C709E"/>
                </a:solidFill>
                <a:latin typeface="Montserrat Medium" pitchFamily="2" charset="-52"/>
              </a:rPr>
              <a:t>11:00 гид встречает гостей в отеле</a:t>
            </a:r>
          </a:p>
          <a:p>
            <a:r>
              <a:rPr lang="ru-RU" sz="1600" dirty="0">
                <a:solidFill>
                  <a:srgbClr val="1C709E"/>
                </a:solidFill>
                <a:latin typeface="Montserrat Medium" pitchFamily="2" charset="-52"/>
              </a:rPr>
              <a:t>11:00-11:30 трансфер на причал метеора</a:t>
            </a:r>
          </a:p>
          <a:p>
            <a:r>
              <a:rPr lang="ru-RU" sz="1600" dirty="0">
                <a:solidFill>
                  <a:srgbClr val="1C709E"/>
                </a:solidFill>
                <a:latin typeface="Montserrat Medium" pitchFamily="2" charset="-52"/>
              </a:rPr>
              <a:t>11:30-12:00 метеор в Петергоф</a:t>
            </a:r>
          </a:p>
          <a:p>
            <a:r>
              <a:rPr lang="ru-RU" sz="1600" dirty="0">
                <a:solidFill>
                  <a:srgbClr val="1C709E"/>
                </a:solidFill>
                <a:latin typeface="Montserrat Medium" pitchFamily="2" charset="-52"/>
              </a:rPr>
              <a:t>12:00-17:00 Прогулка по парку Петергофа с осмотром фонтанов,</a:t>
            </a:r>
          </a:p>
          <a:p>
            <a:r>
              <a:rPr lang="ru-RU" sz="1600" dirty="0">
                <a:solidFill>
                  <a:srgbClr val="1C709E"/>
                </a:solidFill>
                <a:latin typeface="Montserrat Medium" pitchFamily="2" charset="-52"/>
              </a:rPr>
              <a:t>посещение Большого дворца</a:t>
            </a:r>
          </a:p>
          <a:p>
            <a:r>
              <a:rPr lang="ru-RU" sz="1600" dirty="0">
                <a:solidFill>
                  <a:srgbClr val="1C709E"/>
                </a:solidFill>
                <a:latin typeface="Montserrat Medium" pitchFamily="2" charset="-52"/>
              </a:rPr>
              <a:t>17:30-18:00 возвращение в Петербург</a:t>
            </a:r>
          </a:p>
          <a:p>
            <a:r>
              <a:rPr lang="ru-RU" sz="1600" dirty="0">
                <a:solidFill>
                  <a:srgbClr val="1C709E"/>
                </a:solidFill>
                <a:latin typeface="Montserrat Medium" pitchFamily="2" charset="-52"/>
              </a:rPr>
              <a:t>18:00 окончание программы </a:t>
            </a:r>
          </a:p>
        </p:txBody>
      </p:sp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89877" y="1194361"/>
            <a:ext cx="4544567" cy="270052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B3B7B37-2EAE-4AB8-CB95-5D7EB4824883}"/>
              </a:ext>
            </a:extLst>
          </p:cNvPr>
          <p:cNvSpPr/>
          <p:nvPr/>
        </p:nvSpPr>
        <p:spPr>
          <a:xfrm>
            <a:off x="0" y="-66"/>
            <a:ext cx="12192000" cy="1134683"/>
          </a:xfrm>
          <a:prstGeom prst="rect">
            <a:avLst/>
          </a:prstGeom>
          <a:gradFill flip="none" rotWithShape="1">
            <a:gsLst>
              <a:gs pos="11000">
                <a:srgbClr val="38A6CC"/>
              </a:gs>
              <a:gs pos="3000">
                <a:srgbClr val="38A6CC"/>
              </a:gs>
              <a:gs pos="6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16368" y="3980686"/>
            <a:ext cx="4483608" cy="2804160"/>
          </a:xfrm>
          <a:prstGeom prst="rect">
            <a:avLst/>
          </a:prstGeom>
        </p:spPr>
      </p:pic>
      <p:sp>
        <p:nvSpPr>
          <p:cNvPr id="7" name="object 2">
            <a:extLst>
              <a:ext uri="{FF2B5EF4-FFF2-40B4-BE49-F238E27FC236}">
                <a16:creationId xmlns:a16="http://schemas.microsoft.com/office/drawing/2014/main" id="{060C5ED8-547A-1953-E713-2E7EA42CF81E}"/>
              </a:ext>
            </a:extLst>
          </p:cNvPr>
          <p:cNvSpPr txBox="1">
            <a:spLocks/>
          </p:cNvSpPr>
          <p:nvPr/>
        </p:nvSpPr>
        <p:spPr>
          <a:xfrm>
            <a:off x="378968" y="215312"/>
            <a:ext cx="7926832" cy="7636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ru-RU" sz="2400" b="1" kern="0" spc="25" dirty="0">
                <a:solidFill>
                  <a:srgbClr val="1C709E"/>
                </a:solidFill>
                <a:latin typeface="Montserrat" pitchFamily="2" charset="-52"/>
                <a:cs typeface="Trebuchet MS"/>
              </a:rPr>
              <a:t>Пушкин (Царское село) с посещением Янтарной  комнаты и парка</a:t>
            </a:r>
            <a:endParaRPr lang="ru-RU" sz="2400" b="1" kern="0" dirty="0">
              <a:solidFill>
                <a:srgbClr val="1C709E"/>
              </a:solidFill>
              <a:latin typeface="Montserrat" pitchFamily="2" charset="-52"/>
              <a:cs typeface="Trebuchet M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EE97E8-A6A3-22E8-4075-08A78FAB0102}"/>
              </a:ext>
            </a:extLst>
          </p:cNvPr>
          <p:cNvSpPr txBox="1"/>
          <p:nvPr/>
        </p:nvSpPr>
        <p:spPr>
          <a:xfrm>
            <a:off x="316053" y="1349995"/>
            <a:ext cx="701243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1C709E"/>
                </a:solidFill>
                <a:latin typeface="Montserrat Medium" pitchFamily="2" charset="-52"/>
              </a:rPr>
              <a:t>Эта экскурсия в Царское Село является одной из самых популярных у гостей Санкт-Петербурга. Здесь обязательно надо посетить роскошный Екатерининский дворец с Янтарной комнатой. Прогуляться по Екатерининскому парку, прекрасному в любое время года. </a:t>
            </a:r>
          </a:p>
          <a:p>
            <a:endParaRPr lang="ru-RU" sz="1600" dirty="0">
              <a:solidFill>
                <a:srgbClr val="1C709E"/>
              </a:solidFill>
              <a:latin typeface="Montserrat Medium" pitchFamily="2" charset="-52"/>
            </a:endParaRPr>
          </a:p>
          <a:p>
            <a:r>
              <a:rPr lang="ru-RU" sz="1600" dirty="0">
                <a:solidFill>
                  <a:srgbClr val="1C709E"/>
                </a:solidFill>
                <a:latin typeface="Montserrat Medium" pitchFamily="2" charset="-52"/>
              </a:rPr>
              <a:t>Доступность: ср-</a:t>
            </a:r>
            <a:r>
              <a:rPr lang="ru-RU" sz="1600" dirty="0" err="1">
                <a:solidFill>
                  <a:srgbClr val="1C709E"/>
                </a:solidFill>
                <a:latin typeface="Montserrat Medium" pitchFamily="2" charset="-52"/>
              </a:rPr>
              <a:t>пн</a:t>
            </a:r>
            <a:endParaRPr lang="ru-RU" sz="1600" dirty="0">
              <a:solidFill>
                <a:srgbClr val="1C709E"/>
              </a:solidFill>
              <a:latin typeface="Montserrat Medium" pitchFamily="2" charset="-52"/>
            </a:endParaRPr>
          </a:p>
          <a:p>
            <a:endParaRPr lang="ru-RU" sz="1600" dirty="0">
              <a:solidFill>
                <a:srgbClr val="1C709E"/>
              </a:solidFill>
              <a:latin typeface="Montserrat Medium" pitchFamily="2" charset="-52"/>
            </a:endParaRPr>
          </a:p>
          <a:p>
            <a:r>
              <a:rPr lang="ru-RU" sz="1600" dirty="0">
                <a:solidFill>
                  <a:srgbClr val="1C709E"/>
                </a:solidFill>
                <a:latin typeface="Montserrat Medium" pitchFamily="2" charset="-52"/>
              </a:rPr>
              <a:t>В стоимость входит: работа гида, транспортное</a:t>
            </a:r>
          </a:p>
          <a:p>
            <a:r>
              <a:rPr lang="ru-RU" sz="1600" dirty="0">
                <a:solidFill>
                  <a:srgbClr val="1C709E"/>
                </a:solidFill>
                <a:latin typeface="Montserrat Medium" pitchFamily="2" charset="-52"/>
              </a:rPr>
              <a:t>обслуживание, входные билеты в парк и во дворец </a:t>
            </a:r>
          </a:p>
          <a:p>
            <a:endParaRPr lang="ru-RU" sz="1600" dirty="0">
              <a:solidFill>
                <a:srgbClr val="1C709E"/>
              </a:solidFill>
              <a:latin typeface="Montserrat Medium" pitchFamily="2" charset="-52"/>
            </a:endParaRPr>
          </a:p>
          <a:p>
            <a:r>
              <a:rPr lang="ru-RU" sz="1600" dirty="0">
                <a:solidFill>
                  <a:srgbClr val="1C709E"/>
                </a:solidFill>
                <a:latin typeface="Montserrat Medium" pitchFamily="2" charset="-52"/>
              </a:rPr>
              <a:t>Длительность тура: 6 часов</a:t>
            </a:r>
          </a:p>
          <a:p>
            <a:endParaRPr lang="ru-RU" sz="1600" dirty="0">
              <a:solidFill>
                <a:srgbClr val="1C709E"/>
              </a:solidFill>
              <a:latin typeface="Montserrat Medium" pitchFamily="2" charset="-52"/>
            </a:endParaRPr>
          </a:p>
          <a:p>
            <a:r>
              <a:rPr lang="ru-RU" sz="1600" dirty="0">
                <a:solidFill>
                  <a:srgbClr val="1C709E"/>
                </a:solidFill>
                <a:latin typeface="Montserrat Medium" pitchFamily="2" charset="-52"/>
              </a:rPr>
              <a:t>Программа:</a:t>
            </a:r>
          </a:p>
          <a:p>
            <a:r>
              <a:rPr lang="ru-RU" sz="1600" dirty="0">
                <a:solidFill>
                  <a:srgbClr val="1C709E"/>
                </a:solidFill>
                <a:latin typeface="Montserrat Medium" pitchFamily="2" charset="-52"/>
              </a:rPr>
              <a:t>11:00 гид встречает гостей в отеле</a:t>
            </a:r>
          </a:p>
          <a:p>
            <a:r>
              <a:rPr lang="ru-RU" sz="1600" dirty="0">
                <a:solidFill>
                  <a:srgbClr val="1C709E"/>
                </a:solidFill>
                <a:latin typeface="Montserrat Medium" pitchFamily="2" charset="-52"/>
              </a:rPr>
              <a:t>11:00-12:30 трансфер в Пушкин</a:t>
            </a:r>
          </a:p>
          <a:p>
            <a:r>
              <a:rPr lang="ru-RU" sz="1600" dirty="0">
                <a:solidFill>
                  <a:srgbClr val="1C709E"/>
                </a:solidFill>
                <a:latin typeface="Montserrat Medium" pitchFamily="2" charset="-52"/>
              </a:rPr>
              <a:t>13:00-15:00 посещение Екатерининского дворца</a:t>
            </a:r>
          </a:p>
          <a:p>
            <a:r>
              <a:rPr lang="ru-RU" sz="1600" dirty="0">
                <a:solidFill>
                  <a:srgbClr val="1C709E"/>
                </a:solidFill>
                <a:latin typeface="Montserrat Medium" pitchFamily="2" charset="-52"/>
              </a:rPr>
              <a:t>15:00-15:30 Прогулка по парку</a:t>
            </a:r>
          </a:p>
          <a:p>
            <a:r>
              <a:rPr lang="ru-RU" sz="1600" dirty="0">
                <a:solidFill>
                  <a:srgbClr val="1C709E"/>
                </a:solidFill>
                <a:latin typeface="Montserrat Medium" pitchFamily="2" charset="-52"/>
              </a:rPr>
              <a:t>15:30-17:00 возвращение в Петербург</a:t>
            </a:r>
          </a:p>
          <a:p>
            <a:r>
              <a:rPr lang="ru-RU" sz="1600" dirty="0">
                <a:solidFill>
                  <a:srgbClr val="1C709E"/>
                </a:solidFill>
                <a:latin typeface="Montserrat Medium" pitchFamily="2" charset="-52"/>
              </a:rPr>
              <a:t>17:00 окончание программы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C959349-AB3C-87EE-6AC7-DF9D987A01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738" y="155633"/>
            <a:ext cx="3171459" cy="82341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16368" y="1165786"/>
            <a:ext cx="4483608" cy="275691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FB175A3-0733-E980-ED98-9F54BE48D25E}"/>
              </a:ext>
            </a:extLst>
          </p:cNvPr>
          <p:cNvSpPr/>
          <p:nvPr/>
        </p:nvSpPr>
        <p:spPr>
          <a:xfrm>
            <a:off x="0" y="-66"/>
            <a:ext cx="12192000" cy="1134683"/>
          </a:xfrm>
          <a:prstGeom prst="rect">
            <a:avLst/>
          </a:prstGeom>
          <a:gradFill flip="none" rotWithShape="1">
            <a:gsLst>
              <a:gs pos="11000">
                <a:srgbClr val="38A6CC"/>
              </a:gs>
              <a:gs pos="3000">
                <a:srgbClr val="38A6CC"/>
              </a:gs>
              <a:gs pos="6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55052" y="1194816"/>
            <a:ext cx="3982211" cy="265176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55052" y="3910584"/>
            <a:ext cx="3982211" cy="2651760"/>
          </a:xfrm>
          <a:prstGeom prst="rect">
            <a:avLst/>
          </a:prstGeom>
        </p:spPr>
      </p:pic>
      <p:sp>
        <p:nvSpPr>
          <p:cNvPr id="7" name="object 2">
            <a:extLst>
              <a:ext uri="{FF2B5EF4-FFF2-40B4-BE49-F238E27FC236}">
                <a16:creationId xmlns:a16="http://schemas.microsoft.com/office/drawing/2014/main" id="{031A877E-80E0-DA46-D3B3-A708B39F8EA6}"/>
              </a:ext>
            </a:extLst>
          </p:cNvPr>
          <p:cNvSpPr txBox="1">
            <a:spLocks/>
          </p:cNvSpPr>
          <p:nvPr/>
        </p:nvSpPr>
        <p:spPr>
          <a:xfrm>
            <a:off x="378968" y="374515"/>
            <a:ext cx="7926832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95"/>
              </a:spcBef>
            </a:pPr>
            <a:r>
              <a:rPr lang="ru-RU" sz="2400" b="1" kern="0" spc="25" dirty="0">
                <a:solidFill>
                  <a:srgbClr val="1C709E"/>
                </a:solidFill>
                <a:latin typeface="Montserrat" pitchFamily="2" charset="-52"/>
                <a:cs typeface="Trebuchet MS"/>
              </a:rPr>
              <a:t>Павловск с посещением Дворца и парка</a:t>
            </a:r>
            <a:endParaRPr lang="ru-RU" sz="2400" b="1" kern="0" dirty="0">
              <a:solidFill>
                <a:srgbClr val="1C709E"/>
              </a:solidFill>
              <a:latin typeface="Montserrat" pitchFamily="2" charset="-52"/>
              <a:cs typeface="Trebuchet M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F3AB6D-CA7E-288D-E8E2-FC7F54126A07}"/>
              </a:ext>
            </a:extLst>
          </p:cNvPr>
          <p:cNvSpPr txBox="1"/>
          <p:nvPr/>
        </p:nvSpPr>
        <p:spPr>
          <a:xfrm>
            <a:off x="320239" y="1371600"/>
            <a:ext cx="745216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1C709E"/>
                </a:solidFill>
                <a:latin typeface="Montserrat Medium" pitchFamily="2" charset="-52"/>
              </a:rPr>
              <a:t>Экскурсия в Павловск познакомит вас с императорской резиденцией, которая по своей красоте не уступает Екатерининскому дворцу и Большому Дворцу Петергофа. В Павловске вас ждет дворец, являющийся великолепным представителем русского классицизма, с его лаконичными формами и античными мотивами. Пейзажный парк, созданный по английским образцам, призван демонстрировать естественную природу в гармоничном сочетании с произведениями архитектуры. </a:t>
            </a:r>
          </a:p>
          <a:p>
            <a:r>
              <a:rPr lang="ru-RU" sz="1600" dirty="0">
                <a:solidFill>
                  <a:srgbClr val="1C709E"/>
                </a:solidFill>
                <a:latin typeface="Montserrat Medium" pitchFamily="2" charset="-52"/>
              </a:rPr>
              <a:t>Доступность: вт-вс</a:t>
            </a:r>
          </a:p>
          <a:p>
            <a:r>
              <a:rPr lang="ru-RU" sz="1600" dirty="0">
                <a:solidFill>
                  <a:srgbClr val="1C709E"/>
                </a:solidFill>
                <a:latin typeface="Montserrat Medium" pitchFamily="2" charset="-52"/>
              </a:rPr>
              <a:t>В стоимость входит: работа гида, транспортное</a:t>
            </a:r>
          </a:p>
          <a:p>
            <a:r>
              <a:rPr lang="ru-RU" sz="1600" dirty="0">
                <a:solidFill>
                  <a:srgbClr val="1C709E"/>
                </a:solidFill>
                <a:latin typeface="Montserrat Medium" pitchFamily="2" charset="-52"/>
              </a:rPr>
              <a:t>обслуживание, входные билеты в парк и во дворец </a:t>
            </a:r>
          </a:p>
          <a:p>
            <a:r>
              <a:rPr lang="ru-RU" sz="1600" dirty="0">
                <a:solidFill>
                  <a:srgbClr val="1C709E"/>
                </a:solidFill>
                <a:latin typeface="Montserrat Medium" pitchFamily="2" charset="-52"/>
              </a:rPr>
              <a:t>Длительность тура: 6 часов</a:t>
            </a:r>
          </a:p>
          <a:p>
            <a:endParaRPr lang="ru-RU" sz="1600" dirty="0">
              <a:solidFill>
                <a:srgbClr val="1C709E"/>
              </a:solidFill>
              <a:latin typeface="Montserrat Medium" pitchFamily="2" charset="-52"/>
            </a:endParaRPr>
          </a:p>
          <a:p>
            <a:r>
              <a:rPr lang="ru-RU" sz="1600" dirty="0">
                <a:solidFill>
                  <a:srgbClr val="1C709E"/>
                </a:solidFill>
                <a:latin typeface="Montserrat Medium" pitchFamily="2" charset="-52"/>
              </a:rPr>
              <a:t>Программа:</a:t>
            </a:r>
          </a:p>
          <a:p>
            <a:r>
              <a:rPr lang="ru-RU" sz="1600" dirty="0">
                <a:solidFill>
                  <a:srgbClr val="1C709E"/>
                </a:solidFill>
                <a:latin typeface="Montserrat Medium" pitchFamily="2" charset="-52"/>
              </a:rPr>
              <a:t>11:00 гид встречает гостей в отеле</a:t>
            </a:r>
          </a:p>
          <a:p>
            <a:r>
              <a:rPr lang="ru-RU" sz="1600" dirty="0">
                <a:solidFill>
                  <a:srgbClr val="1C709E"/>
                </a:solidFill>
                <a:latin typeface="Montserrat Medium" pitchFamily="2" charset="-52"/>
              </a:rPr>
              <a:t>11:00-12:30 трансфер в Павловск</a:t>
            </a:r>
          </a:p>
          <a:p>
            <a:r>
              <a:rPr lang="ru-RU" sz="1600" dirty="0">
                <a:solidFill>
                  <a:srgbClr val="1C709E"/>
                </a:solidFill>
                <a:latin typeface="Montserrat Medium" pitchFamily="2" charset="-52"/>
              </a:rPr>
              <a:t>13:00-15:00 посещение Павловского дворца</a:t>
            </a:r>
          </a:p>
          <a:p>
            <a:r>
              <a:rPr lang="ru-RU" sz="1600" dirty="0">
                <a:solidFill>
                  <a:srgbClr val="1C709E"/>
                </a:solidFill>
                <a:latin typeface="Montserrat Medium" pitchFamily="2" charset="-52"/>
              </a:rPr>
              <a:t>15:00-15:30 Прогулка по парку</a:t>
            </a:r>
          </a:p>
          <a:p>
            <a:r>
              <a:rPr lang="ru-RU" sz="1600" dirty="0">
                <a:solidFill>
                  <a:srgbClr val="1C709E"/>
                </a:solidFill>
                <a:latin typeface="Montserrat Medium" pitchFamily="2" charset="-52"/>
              </a:rPr>
              <a:t>15:30-17:00 возвращение в Петербург</a:t>
            </a:r>
          </a:p>
          <a:p>
            <a:r>
              <a:rPr lang="ru-RU" sz="1600" dirty="0">
                <a:solidFill>
                  <a:srgbClr val="1C709E"/>
                </a:solidFill>
                <a:latin typeface="Montserrat Medium" pitchFamily="2" charset="-52"/>
              </a:rPr>
              <a:t>17:00 окончание программы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A8D6A67-3BA8-D42A-52C4-D1FFE270F9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738" y="155633"/>
            <a:ext cx="3171459" cy="82341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</TotalTime>
  <Words>1146</Words>
  <Application>Microsoft Office PowerPoint</Application>
  <PresentationFormat>Широкоэкранный</PresentationFormat>
  <Paragraphs>186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SimSun</vt:lpstr>
      <vt:lpstr>Calibri</vt:lpstr>
      <vt:lpstr>Montserrat</vt:lpstr>
      <vt:lpstr>Montserrat Medium</vt:lpstr>
      <vt:lpstr>Trebuchet MS</vt:lpstr>
      <vt:lpstr>Office Theme</vt:lpstr>
      <vt:lpstr>Автобусная обзорная экскурсия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Ольга</cp:lastModifiedBy>
  <cp:revision>8</cp:revision>
  <dcterms:created xsi:type="dcterms:W3CDTF">2024-04-03T10:28:20Z</dcterms:created>
  <dcterms:modified xsi:type="dcterms:W3CDTF">2024-04-16T12:46:37Z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2023-04-10T00:00:00Z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2024-04-03T00:00:00Z</vt:filetime>
  </property>
</Properties>
</file>